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ppt/tags/tag36.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32.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tags/tag39.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slideLayouts/slideLayout10.xml" ContentType="application/vnd.openxmlformats-officedocument.presentationml.slideLayout+xml"/>
  <Default Extension="tiff" ContentType="image/tiff"/>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tags/tag40.xml" ContentType="application/vnd.openxmlformats-officedocument.presentationml.tags+xml"/>
  <Override PartName="/ppt/slides/slide8.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tags/tag29.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47"/>
  </p:notesMasterIdLst>
  <p:sldIdLst>
    <p:sldId id="256" r:id="rId2"/>
    <p:sldId id="257" r:id="rId3"/>
    <p:sldId id="258" r:id="rId4"/>
    <p:sldId id="268" r:id="rId5"/>
    <p:sldId id="271" r:id="rId6"/>
    <p:sldId id="284" r:id="rId7"/>
    <p:sldId id="295" r:id="rId8"/>
    <p:sldId id="269" r:id="rId9"/>
    <p:sldId id="285" r:id="rId10"/>
    <p:sldId id="267" r:id="rId11"/>
    <p:sldId id="294" r:id="rId12"/>
    <p:sldId id="266" r:id="rId13"/>
    <p:sldId id="286" r:id="rId14"/>
    <p:sldId id="290" r:id="rId15"/>
    <p:sldId id="291" r:id="rId16"/>
    <p:sldId id="292" r:id="rId17"/>
    <p:sldId id="293" r:id="rId18"/>
    <p:sldId id="287" r:id="rId19"/>
    <p:sldId id="300" r:id="rId20"/>
    <p:sldId id="273" r:id="rId21"/>
    <p:sldId id="272" r:id="rId22"/>
    <p:sldId id="298" r:id="rId23"/>
    <p:sldId id="301" r:id="rId24"/>
    <p:sldId id="302" r:id="rId25"/>
    <p:sldId id="288" r:id="rId26"/>
    <p:sldId id="259" r:id="rId27"/>
    <p:sldId id="283" r:id="rId28"/>
    <p:sldId id="282" r:id="rId29"/>
    <p:sldId id="303" r:id="rId30"/>
    <p:sldId id="260" r:id="rId31"/>
    <p:sldId id="281" r:id="rId32"/>
    <p:sldId id="274" r:id="rId33"/>
    <p:sldId id="278" r:id="rId34"/>
    <p:sldId id="275" r:id="rId35"/>
    <p:sldId id="265" r:id="rId36"/>
    <p:sldId id="276" r:id="rId37"/>
    <p:sldId id="277" r:id="rId38"/>
    <p:sldId id="280" r:id="rId39"/>
    <p:sldId id="262" r:id="rId40"/>
    <p:sldId id="296" r:id="rId41"/>
    <p:sldId id="297" r:id="rId42"/>
    <p:sldId id="263" r:id="rId43"/>
    <p:sldId id="279" r:id="rId44"/>
    <p:sldId id="264" r:id="rId45"/>
    <p:sldId id="299" r:id="rId4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showScrollbar="0"/>
    <p:sldAll/>
    <p:penClr>
      <a:srgbClr val="FF0000"/>
    </p:penClr>
  </p:showPr>
  <p:clrMru>
    <a:srgbClr val="000000"/>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735EF4-28FF-4E29-A8F1-54505D55E119}" type="datetimeFigureOut">
              <a:rPr lang="fr-FR" smtClean="0"/>
              <a:pPr/>
              <a:t>03/06/2012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47ED34-44BC-4E1E-AF6A-C6E8D433F1A7}"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*Transformé en « mur numérique » faute d’autorisation d’afficher sur les murs du collège.</a:t>
            </a:r>
            <a:endParaRPr lang="fr-FR" dirty="0"/>
          </a:p>
        </p:txBody>
      </p:sp>
      <p:sp>
        <p:nvSpPr>
          <p:cNvPr id="4" name="Espace réservé du numéro de diapositive 3"/>
          <p:cNvSpPr>
            <a:spLocks noGrp="1"/>
          </p:cNvSpPr>
          <p:nvPr>
            <p:ph type="sldNum" sz="quarter" idx="10"/>
          </p:nvPr>
        </p:nvSpPr>
        <p:spPr/>
        <p:txBody>
          <a:bodyPr/>
          <a:lstStyle/>
          <a:p>
            <a:fld id="{C547ED34-44BC-4E1E-AF6A-C6E8D433F1A7}" type="slidenum">
              <a:rPr lang="fr-FR" smtClean="0"/>
              <a:pPr/>
              <a:t>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Traces des travaux proposés</a:t>
            </a:r>
            <a:r>
              <a:rPr lang="fr-FR" baseline="0" dirty="0" smtClean="0"/>
              <a:t> aux élèves ou réalisés par eux, photographies, numérisations. Choix aléatoire des supports individuels numérisés.</a:t>
            </a:r>
            <a:endParaRPr lang="fr-FR" dirty="0"/>
          </a:p>
        </p:txBody>
      </p:sp>
      <p:sp>
        <p:nvSpPr>
          <p:cNvPr id="4" name="Espace réservé du numéro de diapositive 3"/>
          <p:cNvSpPr>
            <a:spLocks noGrp="1"/>
          </p:cNvSpPr>
          <p:nvPr>
            <p:ph type="sldNum" sz="quarter" idx="10"/>
          </p:nvPr>
        </p:nvSpPr>
        <p:spPr/>
        <p:txBody>
          <a:bodyPr/>
          <a:lstStyle/>
          <a:p>
            <a:fld id="{C547ED34-44BC-4E1E-AF6A-C6E8D433F1A7}" type="slidenum">
              <a:rPr lang="fr-FR" smtClean="0"/>
              <a:pPr/>
              <a:t>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Questionnaire de synthèse</a:t>
            </a:r>
            <a:r>
              <a:rPr lang="fr-FR" baseline="0" dirty="0" smtClean="0"/>
              <a:t> après recherches</a:t>
            </a:r>
            <a:endParaRPr lang="fr-FR" dirty="0"/>
          </a:p>
        </p:txBody>
      </p:sp>
      <p:sp>
        <p:nvSpPr>
          <p:cNvPr id="4" name="Espace réservé du numéro de diapositive 3"/>
          <p:cNvSpPr>
            <a:spLocks noGrp="1"/>
          </p:cNvSpPr>
          <p:nvPr>
            <p:ph type="sldNum" sz="quarter" idx="10"/>
          </p:nvPr>
        </p:nvSpPr>
        <p:spPr/>
        <p:txBody>
          <a:bodyPr/>
          <a:lstStyle/>
          <a:p>
            <a:fld id="{C547ED34-44BC-4E1E-AF6A-C6E8D433F1A7}" type="slidenum">
              <a:rPr lang="fr-FR" smtClean="0"/>
              <a:pPr/>
              <a:t>8</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Carnet de bord SVT, 6</a:t>
            </a:r>
            <a:r>
              <a:rPr lang="fr-FR" baseline="30000" dirty="0" smtClean="0"/>
              <a:t>ème</a:t>
            </a:r>
            <a:r>
              <a:rPr lang="fr-FR" dirty="0" smtClean="0"/>
              <a:t> SEGPA, Belin, édition 2011, utilisé</a:t>
            </a:r>
            <a:r>
              <a:rPr lang="fr-FR" baseline="0" dirty="0" smtClean="0"/>
              <a:t> pour l’institutionnalisation des connaissances.</a:t>
            </a:r>
            <a:endParaRPr lang="fr-FR" dirty="0"/>
          </a:p>
        </p:txBody>
      </p:sp>
      <p:sp>
        <p:nvSpPr>
          <p:cNvPr id="4" name="Espace réservé du numéro de diapositive 3"/>
          <p:cNvSpPr>
            <a:spLocks noGrp="1"/>
          </p:cNvSpPr>
          <p:nvPr>
            <p:ph type="sldNum" sz="quarter" idx="10"/>
          </p:nvPr>
        </p:nvSpPr>
        <p:spPr/>
        <p:txBody>
          <a:bodyPr/>
          <a:lstStyle/>
          <a:p>
            <a:fld id="{C547ED34-44BC-4E1E-AF6A-C6E8D433F1A7}" type="slidenum">
              <a:rPr lang="fr-FR" smtClean="0"/>
              <a:pPr/>
              <a:t>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547ED34-44BC-4E1E-AF6A-C6E8D433F1A7}" type="slidenum">
              <a:rPr lang="fr-FR" smtClean="0"/>
              <a:pPr/>
              <a:t>26</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Proposée</a:t>
            </a:r>
            <a:r>
              <a:rPr lang="fr-FR" baseline="0" dirty="0" smtClean="0"/>
              <a:t> aux élèves qui n’ont pas réussi à la réaliser en autonomie.</a:t>
            </a:r>
            <a:endParaRPr lang="fr-FR" dirty="0"/>
          </a:p>
        </p:txBody>
      </p:sp>
      <p:sp>
        <p:nvSpPr>
          <p:cNvPr id="4" name="Espace réservé du numéro de diapositive 3"/>
          <p:cNvSpPr>
            <a:spLocks noGrp="1"/>
          </p:cNvSpPr>
          <p:nvPr>
            <p:ph type="sldNum" sz="quarter" idx="10"/>
          </p:nvPr>
        </p:nvSpPr>
        <p:spPr/>
        <p:txBody>
          <a:bodyPr/>
          <a:lstStyle/>
          <a:p>
            <a:fld id="{C547ED34-44BC-4E1E-AF6A-C6E8D433F1A7}" type="slidenum">
              <a:rPr lang="fr-FR" smtClean="0"/>
              <a:pPr/>
              <a:t>27</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Atelier menuiserie</a:t>
            </a:r>
            <a:endParaRPr lang="fr-FR" dirty="0"/>
          </a:p>
        </p:txBody>
      </p:sp>
      <p:sp>
        <p:nvSpPr>
          <p:cNvPr id="4" name="Espace réservé du numéro de diapositive 3"/>
          <p:cNvSpPr>
            <a:spLocks noGrp="1"/>
          </p:cNvSpPr>
          <p:nvPr>
            <p:ph type="sldNum" sz="quarter" idx="10"/>
          </p:nvPr>
        </p:nvSpPr>
        <p:spPr/>
        <p:txBody>
          <a:bodyPr/>
          <a:lstStyle/>
          <a:p>
            <a:fld id="{C547ED34-44BC-4E1E-AF6A-C6E8D433F1A7}" type="slidenum">
              <a:rPr lang="fr-FR" smtClean="0"/>
              <a:pPr/>
              <a:t>41</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2B8948AC-C3B5-42AE-8BFE-4EF0C2892E9E}" type="datetimeFigureOut">
              <a:rPr lang="fr-FR" smtClean="0"/>
              <a:pPr/>
              <a:t>03/06/2012</a:t>
            </a:fld>
            <a:endParaRPr lang="fr-FR"/>
          </a:p>
        </p:txBody>
      </p:sp>
      <p:sp>
        <p:nvSpPr>
          <p:cNvPr id="19" name="Espace réservé du pied de page 18"/>
          <p:cNvSpPr>
            <a:spLocks noGrp="1"/>
          </p:cNvSpPr>
          <p:nvPr>
            <p:ph type="ftr" sz="quarter" idx="11"/>
          </p:nvPr>
        </p:nvSpPr>
        <p:spPr/>
        <p:txBody>
          <a:bodyPr/>
          <a:lstStyle/>
          <a:p>
            <a:endParaRPr lang="fr-FR"/>
          </a:p>
        </p:txBody>
      </p:sp>
      <p:sp>
        <p:nvSpPr>
          <p:cNvPr id="27" name="Espace réservé du numéro de diapositive 26"/>
          <p:cNvSpPr>
            <a:spLocks noGrp="1"/>
          </p:cNvSpPr>
          <p:nvPr>
            <p:ph type="sldNum" sz="quarter" idx="12"/>
          </p:nvPr>
        </p:nvSpPr>
        <p:spPr/>
        <p:txBody>
          <a:bodyPr/>
          <a:lstStyle/>
          <a:p>
            <a:fld id="{3FDFAF37-2C11-4FC7-82BA-6A7A80FA7FCB}"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2B8948AC-C3B5-42AE-8BFE-4EF0C2892E9E}" type="datetimeFigureOut">
              <a:rPr lang="fr-FR" smtClean="0"/>
              <a:pPr/>
              <a:t>03/06/2012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FDFAF37-2C11-4FC7-82BA-6A7A80FA7FCB}"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2B8948AC-C3B5-42AE-8BFE-4EF0C2892E9E}" type="datetimeFigureOut">
              <a:rPr lang="fr-FR" smtClean="0"/>
              <a:pPr/>
              <a:t>03/06/2012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FDFAF37-2C11-4FC7-82BA-6A7A80FA7FCB}"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2B8948AC-C3B5-42AE-8BFE-4EF0C2892E9E}" type="datetimeFigureOut">
              <a:rPr lang="fr-FR" smtClean="0"/>
              <a:pPr/>
              <a:t>03/06/2012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FDFAF37-2C11-4FC7-82BA-6A7A80FA7FCB}"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2B8948AC-C3B5-42AE-8BFE-4EF0C2892E9E}" type="datetimeFigureOut">
              <a:rPr lang="fr-FR" smtClean="0"/>
              <a:pPr/>
              <a:t>03/06/2012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FDFAF37-2C11-4FC7-82BA-6A7A80FA7FCB}"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2B8948AC-C3B5-42AE-8BFE-4EF0C2892E9E}" type="datetimeFigureOut">
              <a:rPr lang="fr-FR" smtClean="0"/>
              <a:pPr/>
              <a:t>03/06/2012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FDFAF37-2C11-4FC7-82BA-6A7A80FA7FCB}"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2B8948AC-C3B5-42AE-8BFE-4EF0C2892E9E}" type="datetimeFigureOut">
              <a:rPr lang="fr-FR" smtClean="0"/>
              <a:pPr/>
              <a:t>03/06/2012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FDFAF37-2C11-4FC7-82BA-6A7A80FA7FCB}"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2B8948AC-C3B5-42AE-8BFE-4EF0C2892E9E}" type="datetimeFigureOut">
              <a:rPr lang="fr-FR" smtClean="0"/>
              <a:pPr/>
              <a:t>03/06/2012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FDFAF37-2C11-4FC7-82BA-6A7A80FA7FCB}"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B8948AC-C3B5-42AE-8BFE-4EF0C2892E9E}" type="datetimeFigureOut">
              <a:rPr lang="fr-FR" smtClean="0"/>
              <a:pPr/>
              <a:t>03/06/2012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FDFAF37-2C11-4FC7-82BA-6A7A80FA7FCB}"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2B8948AC-C3B5-42AE-8BFE-4EF0C2892E9E}" type="datetimeFigureOut">
              <a:rPr lang="fr-FR" smtClean="0"/>
              <a:pPr/>
              <a:t>03/06/2012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FDFAF37-2C11-4FC7-82BA-6A7A80FA7FCB}"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le rect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2B8948AC-C3B5-42AE-8BFE-4EF0C2892E9E}" type="datetimeFigureOut">
              <a:rPr lang="fr-FR" smtClean="0"/>
              <a:pPr/>
              <a:t>03/06/2012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8077200" y="6356350"/>
            <a:ext cx="609600" cy="365125"/>
          </a:xfrm>
        </p:spPr>
        <p:txBody>
          <a:bodyPr/>
          <a:lstStyle/>
          <a:p>
            <a:fld id="{3FDFAF37-2C11-4FC7-82BA-6A7A80FA7FCB}" type="slidenum">
              <a:rPr lang="fr-FR" smtClean="0"/>
              <a:pPr/>
              <a:t>‹N°›</a:t>
            </a:fld>
            <a:endParaRPr lang="fr-FR"/>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smtClean="0"/>
              <a:t>Cliquez sur l'icône pour ajouter une image</a:t>
            </a:r>
            <a:endParaRPr kumimoji="0" lang="en-US" dirty="0"/>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B8948AC-C3B5-42AE-8BFE-4EF0C2892E9E}" type="datetimeFigureOut">
              <a:rPr lang="fr-FR" smtClean="0"/>
              <a:pPr/>
              <a:t>03/06/2012</a:t>
            </a:fld>
            <a:endParaRPr lang="fr-FR"/>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FR"/>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FDFAF37-2C11-4FC7-82BA-6A7A80FA7FCB}" type="slidenum">
              <a:rPr lang="fr-FR" smtClean="0"/>
              <a:pPr/>
              <a:t>‹N°›</a:t>
            </a:fld>
            <a:endParaRPr lang="fr-FR"/>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5.tiff"/></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7.tiff"/></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19.tiff"/></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9.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9.xml"/><Relationship Id="rId1" Type="http://schemas.openxmlformats.org/officeDocument/2006/relationships/tags" Target="../tags/tag2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24.xml"/><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9.xml"/><Relationship Id="rId1" Type="http://schemas.openxmlformats.org/officeDocument/2006/relationships/tags" Target="../tags/tag31.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9.xml"/><Relationship Id="rId1" Type="http://schemas.openxmlformats.org/officeDocument/2006/relationships/tags" Target="../tags/tag3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9.xml"/><Relationship Id="rId1" Type="http://schemas.openxmlformats.org/officeDocument/2006/relationships/tags" Target="../tags/tag33.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7.wmf"/><Relationship Id="rId5" Type="http://schemas.openxmlformats.org/officeDocument/2006/relationships/image" Target="../media/image6.jpeg"/><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55.jpe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4.xml"/><Relationship Id="rId1" Type="http://schemas.openxmlformats.org/officeDocument/2006/relationships/tags" Target="../tags/tag38.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ourrier bourse.jpg"/>
          <p:cNvPicPr>
            <a:picLocks noChangeAspect="1"/>
          </p:cNvPicPr>
          <p:nvPr/>
        </p:nvPicPr>
        <p:blipFill>
          <a:blip r:embed="rId3" cstate="print"/>
          <a:stretch>
            <a:fillRect/>
          </a:stretch>
        </p:blipFill>
        <p:spPr>
          <a:xfrm>
            <a:off x="285720" y="1285860"/>
            <a:ext cx="5146706" cy="47149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perspectiveContrastingRightFacing"/>
            <a:lightRig rig="twoPt" dir="t">
              <a:rot lat="0" lon="0" rev="7800000"/>
            </a:lightRig>
          </a:scene3d>
          <a:sp3d contourW="6350">
            <a:bevelT w="50800" h="16510"/>
            <a:contourClr>
              <a:srgbClr val="C0C0C0"/>
            </a:contourClr>
          </a:sp3d>
        </p:spPr>
      </p:pic>
      <p:sp>
        <p:nvSpPr>
          <p:cNvPr id="2" name="Titre 1"/>
          <p:cNvSpPr>
            <a:spLocks noGrp="1"/>
          </p:cNvSpPr>
          <p:nvPr>
            <p:ph type="ctrTitle"/>
          </p:nvPr>
        </p:nvSpPr>
        <p:spPr/>
        <p:txBody>
          <a:bodyPr/>
          <a:lstStyle/>
          <a:p>
            <a:r>
              <a:rPr lang="fr-FR" dirty="0" smtClean="0"/>
              <a:t>Le mur des sciences*</a:t>
            </a:r>
            <a:endParaRPr lang="fr-FR" dirty="0"/>
          </a:p>
        </p:txBody>
      </p:sp>
      <p:sp>
        <p:nvSpPr>
          <p:cNvPr id="3" name="Sous-titre 2"/>
          <p:cNvSpPr>
            <a:spLocks noGrp="1"/>
          </p:cNvSpPr>
          <p:nvPr>
            <p:ph type="subTitle" idx="1"/>
          </p:nvPr>
        </p:nvSpPr>
        <p:spPr>
          <a:xfrm>
            <a:off x="533400" y="3228536"/>
            <a:ext cx="7854696" cy="2843670"/>
          </a:xfrm>
        </p:spPr>
        <p:txBody>
          <a:bodyPr>
            <a:normAutofit fontScale="85000" lnSpcReduction="20000"/>
          </a:bodyPr>
          <a:lstStyle/>
          <a:p>
            <a:r>
              <a:rPr lang="fr-FR" dirty="0" smtClean="0"/>
              <a:t>SEGPA </a:t>
            </a:r>
          </a:p>
          <a:p>
            <a:r>
              <a:rPr lang="fr-FR" dirty="0" smtClean="0"/>
              <a:t>Collège Pascal Paoli </a:t>
            </a:r>
          </a:p>
          <a:p>
            <a:r>
              <a:rPr lang="fr-FR" dirty="0" err="1" smtClean="0"/>
              <a:t>Corté</a:t>
            </a:r>
            <a:endParaRPr lang="fr-FR" dirty="0" smtClean="0"/>
          </a:p>
          <a:p>
            <a:r>
              <a:rPr lang="fr-FR" dirty="0" smtClean="0"/>
              <a:t>2011 – 2012</a:t>
            </a:r>
          </a:p>
          <a:p>
            <a:endParaRPr lang="fr-FR" dirty="0" smtClean="0"/>
          </a:p>
          <a:p>
            <a:r>
              <a:rPr lang="fr-FR" dirty="0" smtClean="0"/>
              <a:t>Equipe pédagogique : J.-Y. Courtois (PLP)</a:t>
            </a:r>
          </a:p>
          <a:p>
            <a:r>
              <a:rPr lang="fr-FR" dirty="0" smtClean="0"/>
              <a:t>S. </a:t>
            </a:r>
            <a:r>
              <a:rPr lang="fr-FR" dirty="0" err="1" smtClean="0"/>
              <a:t>Luciani</a:t>
            </a:r>
            <a:r>
              <a:rPr lang="fr-FR" dirty="0" smtClean="0"/>
              <a:t> (PE)</a:t>
            </a:r>
          </a:p>
          <a:p>
            <a:r>
              <a:rPr lang="fr-FR" dirty="0" smtClean="0"/>
              <a:t>S. </a:t>
            </a:r>
            <a:r>
              <a:rPr lang="fr-FR" dirty="0" err="1" smtClean="0"/>
              <a:t>Filippini</a:t>
            </a:r>
            <a:r>
              <a:rPr lang="fr-FR" dirty="0" smtClean="0"/>
              <a:t> (AVSCO)</a:t>
            </a:r>
            <a:endParaRPr lang="fr-FR" dirty="0"/>
          </a:p>
        </p:txBody>
      </p:sp>
    </p:spTree>
  </p:cSld>
  <p:clrMapOvr>
    <a:masterClrMapping/>
  </p:clrMapOvr>
  <p:transition advTm="1715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partenariat scientifique</a:t>
            </a:r>
            <a:endParaRPr lang="fr-FR" dirty="0"/>
          </a:p>
        </p:txBody>
      </p:sp>
      <p:sp>
        <p:nvSpPr>
          <p:cNvPr id="3" name="Espace réservé du contenu 2"/>
          <p:cNvSpPr>
            <a:spLocks noGrp="1"/>
          </p:cNvSpPr>
          <p:nvPr>
            <p:ph idx="1"/>
          </p:nvPr>
        </p:nvSpPr>
        <p:spPr/>
        <p:txBody>
          <a:bodyPr>
            <a:normAutofit/>
          </a:bodyPr>
          <a:lstStyle/>
          <a:p>
            <a:pPr algn="just"/>
            <a:r>
              <a:rPr lang="fr-FR" dirty="0" smtClean="0"/>
              <a:t>De notre rencontre avec Leslie Blin est née </a:t>
            </a:r>
            <a:r>
              <a:rPr lang="fr-FR" dirty="0" smtClean="0"/>
              <a:t>                      une </a:t>
            </a:r>
            <a:r>
              <a:rPr lang="fr-FR" dirty="0" smtClean="0"/>
              <a:t>convention entre l’association Sirocco et le collège. D’autres étudiants (membres  de l’association) ont rejoint Leslie pour nous aider à nettoyer l’emplacement choisi pour cultiver puis  préparer le terrain (enlever les pierres, aplanir, faire des murets, repiquer le blé…). </a:t>
            </a:r>
          </a:p>
          <a:p>
            <a:pPr algn="just"/>
            <a:r>
              <a:rPr lang="fr-FR" dirty="0" smtClean="0"/>
              <a:t>Leslie nous a aidés à « imaginer » notre jardin, </a:t>
            </a:r>
            <a:r>
              <a:rPr lang="fr-FR" dirty="0" smtClean="0"/>
              <a:t>                    à </a:t>
            </a:r>
            <a:r>
              <a:rPr lang="fr-FR" dirty="0" smtClean="0"/>
              <a:t>comprendre les besoins des plantes, </a:t>
            </a:r>
            <a:r>
              <a:rPr lang="fr-FR" dirty="0" smtClean="0"/>
              <a:t>                                    à </a:t>
            </a:r>
            <a:r>
              <a:rPr lang="fr-FR" dirty="0" smtClean="0"/>
              <a:t>nous interroger sur nos découvertes et à planter.</a:t>
            </a:r>
          </a:p>
          <a:p>
            <a:pPr algn="ctr"/>
            <a:r>
              <a:rPr lang="fr-FR" dirty="0" smtClean="0"/>
              <a:t>Merci Leslie !</a:t>
            </a:r>
            <a:endParaRPr lang="fr-FR" dirty="0"/>
          </a:p>
        </p:txBody>
      </p:sp>
    </p:spTree>
    <p:custDataLst>
      <p:tags r:id="rId1"/>
    </p:custDataLst>
  </p:cSld>
  <p:clrMapOvr>
    <a:masterClrMapping/>
  </p:clrMapOvr>
  <p:transition advTm="31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4" descr="photo jardin 013.jpg"/>
          <p:cNvPicPr>
            <a:picLocks noChangeAspect="1"/>
          </p:cNvPicPr>
          <p:nvPr/>
        </p:nvPicPr>
        <p:blipFill>
          <a:blip r:embed="rId3" cstate="print"/>
          <a:srcRect t="18082" b="18082"/>
          <a:stretch>
            <a:fillRect/>
          </a:stretch>
        </p:blipFill>
        <p:spPr>
          <a:xfrm>
            <a:off x="2151174" y="1266833"/>
            <a:ext cx="4617720" cy="3931920"/>
          </a:xfrm>
          <a:prstGeom prst="rect">
            <a:avLst/>
          </a:prstGeom>
        </p:spPr>
      </p:pic>
      <p:sp>
        <p:nvSpPr>
          <p:cNvPr id="3" name="ZoneTexte 2"/>
          <p:cNvSpPr txBox="1"/>
          <p:nvPr/>
        </p:nvSpPr>
        <p:spPr>
          <a:xfrm>
            <a:off x="2857488" y="5500702"/>
            <a:ext cx="3199850" cy="369332"/>
          </a:xfrm>
          <a:prstGeom prst="rect">
            <a:avLst/>
          </a:prstGeom>
          <a:noFill/>
        </p:spPr>
        <p:txBody>
          <a:bodyPr wrap="none" rtlCol="0">
            <a:spAutoFit/>
          </a:bodyPr>
          <a:lstStyle/>
          <a:p>
            <a:pPr algn="ctr"/>
            <a:r>
              <a:rPr lang="fr-FR" dirty="0" smtClean="0"/>
              <a:t>Le jardin nettoyé par nos soins</a:t>
            </a:r>
            <a:endParaRPr lang="fr-FR" dirty="0"/>
          </a:p>
        </p:txBody>
      </p:sp>
    </p:spTree>
    <p:custDataLst>
      <p:tags r:id="rId1"/>
    </p:custDataLst>
  </p:cSld>
  <p:clrMapOvr>
    <a:masterClrMapping/>
  </p:clrMapOvr>
  <p:transition advTm="96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chor="ctr" anchorCtr="0">
            <a:normAutofit/>
          </a:bodyPr>
          <a:lstStyle/>
          <a:p>
            <a:pPr algn="ctr"/>
            <a:r>
              <a:rPr lang="fr-FR" sz="4000" dirty="0" smtClean="0"/>
              <a:t>Le blé</a:t>
            </a:r>
            <a:endParaRPr lang="fr-FR" sz="4000" dirty="0"/>
          </a:p>
        </p:txBody>
      </p:sp>
      <p:sp>
        <p:nvSpPr>
          <p:cNvPr id="6" name="Espace réservé du texte 5"/>
          <p:cNvSpPr>
            <a:spLocks noGrp="1"/>
          </p:cNvSpPr>
          <p:nvPr>
            <p:ph type="body" sz="half" idx="2"/>
          </p:nvPr>
        </p:nvSpPr>
        <p:spPr>
          <a:xfrm>
            <a:off x="609600" y="2828784"/>
            <a:ext cx="2533640" cy="2529041"/>
          </a:xfrm>
        </p:spPr>
        <p:txBody>
          <a:bodyPr>
            <a:normAutofit lnSpcReduction="10000"/>
          </a:bodyPr>
          <a:lstStyle/>
          <a:p>
            <a:r>
              <a:rPr lang="fr-FR" b="1" i="1" dirty="0" smtClean="0"/>
              <a:t>Nous avons profité </a:t>
            </a:r>
            <a:r>
              <a:rPr lang="fr-FR" b="1" i="1" dirty="0" smtClean="0"/>
              <a:t>                            de </a:t>
            </a:r>
            <a:r>
              <a:rPr lang="fr-FR" b="1" i="1" dirty="0" smtClean="0"/>
              <a:t>la campagne « Le blé de l’espérance » pour démarrer une observation de la </a:t>
            </a:r>
            <a:r>
              <a:rPr lang="fr-FR" b="1" i="1" dirty="0" err="1" smtClean="0"/>
              <a:t>germi-nation</a:t>
            </a:r>
            <a:r>
              <a:rPr lang="fr-FR" b="1" i="1" dirty="0" smtClean="0"/>
              <a:t>  </a:t>
            </a:r>
            <a:r>
              <a:rPr lang="fr-FR" b="1" i="1" dirty="0" smtClean="0"/>
              <a:t>et du développement d’une graine…</a:t>
            </a:r>
          </a:p>
          <a:p>
            <a:r>
              <a:rPr lang="fr-FR" b="1" i="1" dirty="0" smtClean="0"/>
              <a:t>Le logiciel « </a:t>
            </a:r>
            <a:r>
              <a:rPr lang="fr-FR" b="1" i="1" dirty="0" err="1" smtClean="0"/>
              <a:t>Panifica</a:t>
            </a:r>
            <a:r>
              <a:rPr lang="fr-FR" b="1" i="1" dirty="0" smtClean="0"/>
              <a:t> » nous a apporté   l’éclairage scientifique dont nous avions besoin</a:t>
            </a:r>
            <a:r>
              <a:rPr lang="fr-FR" b="1" i="1" dirty="0" smtClean="0"/>
              <a:t>.</a:t>
            </a:r>
          </a:p>
          <a:p>
            <a:endParaRPr lang="fr-FR" sz="1500" b="1" i="1" dirty="0" smtClean="0"/>
          </a:p>
          <a:p>
            <a:r>
              <a:rPr lang="fr-FR" b="1" i="1" dirty="0" smtClean="0"/>
              <a:t>Compte-rendu ci-joint.</a:t>
            </a:r>
            <a:endParaRPr lang="fr-FR" b="1" i="1" dirty="0"/>
          </a:p>
        </p:txBody>
      </p:sp>
      <p:pic>
        <p:nvPicPr>
          <p:cNvPr id="9" name="Espace réservé pour une image  8" descr="la levée du blé.jpg"/>
          <p:cNvPicPr>
            <a:picLocks noGrp="1" noChangeAspect="1"/>
          </p:cNvPicPr>
          <p:nvPr>
            <p:ph type="pic" idx="1"/>
          </p:nvPr>
        </p:nvPicPr>
        <p:blipFill>
          <a:blip r:embed="rId2" cstate="print"/>
          <a:stretch>
            <a:fillRect/>
          </a:stretch>
        </p:blipFill>
        <p:spPr>
          <a:xfrm rot="420000">
            <a:off x="3486667" y="252985"/>
            <a:ext cx="4513346" cy="5912029"/>
          </a:xfrm>
        </p:spPr>
      </p:pic>
    </p:spTree>
  </p:cSld>
  <p:clrMapOvr>
    <a:masterClrMapping/>
  </p:clrMapOvr>
  <p:transition advTm="112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descr="Numériser0009.tif"/>
          <p:cNvPicPr>
            <a:picLocks noGrp="1" noChangeAspect="1"/>
          </p:cNvPicPr>
          <p:nvPr>
            <p:ph sz="half" idx="2"/>
          </p:nvPr>
        </p:nvPicPr>
        <p:blipFill>
          <a:blip r:embed="rId3" cstate="print">
            <a:lum/>
          </a:blip>
          <a:stretch>
            <a:fillRect/>
          </a:stretch>
        </p:blipFill>
        <p:spPr>
          <a:xfrm rot="1161389">
            <a:off x="5055522" y="1920875"/>
            <a:ext cx="3223956" cy="4433888"/>
          </a:xfrm>
        </p:spPr>
      </p:pic>
      <p:sp>
        <p:nvSpPr>
          <p:cNvPr id="5" name="Titre 4"/>
          <p:cNvSpPr>
            <a:spLocks noGrp="1"/>
          </p:cNvSpPr>
          <p:nvPr>
            <p:ph type="title"/>
          </p:nvPr>
        </p:nvSpPr>
        <p:spPr/>
        <p:txBody>
          <a:bodyPr/>
          <a:lstStyle/>
          <a:p>
            <a:r>
              <a:rPr lang="fr-FR" dirty="0" smtClean="0"/>
              <a:t>Le blé …. nos cahiers (1)</a:t>
            </a:r>
            <a:endParaRPr lang="fr-FR" dirty="0"/>
          </a:p>
        </p:txBody>
      </p:sp>
      <p:pic>
        <p:nvPicPr>
          <p:cNvPr id="8" name="Espace réservé du contenu 7" descr="Numériser0008.tif"/>
          <p:cNvPicPr>
            <a:picLocks noGrp="1" noChangeAspect="1"/>
          </p:cNvPicPr>
          <p:nvPr>
            <p:ph sz="half" idx="1"/>
          </p:nvPr>
        </p:nvPicPr>
        <p:blipFill>
          <a:blip r:embed="rId4" cstate="print"/>
          <a:stretch>
            <a:fillRect/>
          </a:stretch>
        </p:blipFill>
        <p:spPr>
          <a:xfrm rot="16003842">
            <a:off x="796742" y="1992635"/>
            <a:ext cx="2908764" cy="4000407"/>
          </a:xfrm>
        </p:spPr>
      </p:pic>
    </p:spTree>
    <p:custDataLst>
      <p:tags r:id="rId1"/>
    </p:custDataLst>
  </p:cSld>
  <p:clrMapOvr>
    <a:masterClrMapping/>
  </p:clrMapOvr>
  <p:transition advTm="40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i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Le blé …. nos cahiers (2)</a:t>
            </a:r>
            <a:endParaRPr lang="fr-FR" dirty="0"/>
          </a:p>
        </p:txBody>
      </p:sp>
      <p:pic>
        <p:nvPicPr>
          <p:cNvPr id="10" name="Espace réservé du contenu 9" descr="Numériser0010.tif"/>
          <p:cNvPicPr>
            <a:picLocks noGrp="1" noChangeAspect="1"/>
          </p:cNvPicPr>
          <p:nvPr>
            <p:ph sz="half" idx="1"/>
          </p:nvPr>
        </p:nvPicPr>
        <p:blipFill>
          <a:blip r:embed="rId3" cstate="print">
            <a:lum contrast="-10000"/>
          </a:blip>
          <a:stretch>
            <a:fillRect/>
          </a:stretch>
        </p:blipFill>
        <p:spPr>
          <a:xfrm>
            <a:off x="864522" y="1920875"/>
            <a:ext cx="3223956" cy="4433888"/>
          </a:xfrm>
        </p:spPr>
      </p:pic>
      <p:pic>
        <p:nvPicPr>
          <p:cNvPr id="11" name="Espace réservé du contenu 10" descr="Numériser0011.tif"/>
          <p:cNvPicPr>
            <a:picLocks noGrp="1" noChangeAspect="1"/>
          </p:cNvPicPr>
          <p:nvPr>
            <p:ph sz="half" idx="2"/>
          </p:nvPr>
        </p:nvPicPr>
        <p:blipFill>
          <a:blip r:embed="rId4" cstate="print"/>
          <a:stretch>
            <a:fillRect/>
          </a:stretch>
        </p:blipFill>
        <p:spPr>
          <a:xfrm>
            <a:off x="5055522" y="1920875"/>
            <a:ext cx="3223956" cy="4433888"/>
          </a:xfrm>
        </p:spPr>
      </p:pic>
    </p:spTree>
    <p:custDataLst>
      <p:tags r:id="rId1"/>
    </p:custDataLst>
  </p:cSld>
  <p:clrMapOvr>
    <a:masterClrMapping/>
  </p:clrMapOvr>
  <p:transition advTm="829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Le blé …. nos cahiers (3)</a:t>
            </a:r>
            <a:endParaRPr lang="fr-FR" dirty="0"/>
          </a:p>
        </p:txBody>
      </p:sp>
      <p:pic>
        <p:nvPicPr>
          <p:cNvPr id="8" name="Espace réservé du contenu 7" descr="Numériser0012.tif"/>
          <p:cNvPicPr>
            <a:picLocks noGrp="1" noChangeAspect="1"/>
          </p:cNvPicPr>
          <p:nvPr>
            <p:ph sz="half" idx="1"/>
          </p:nvPr>
        </p:nvPicPr>
        <p:blipFill>
          <a:blip r:embed="rId3" cstate="print">
            <a:lum contrast="-10000"/>
          </a:blip>
          <a:stretch>
            <a:fillRect/>
          </a:stretch>
        </p:blipFill>
        <p:spPr>
          <a:xfrm>
            <a:off x="864522" y="1920875"/>
            <a:ext cx="3223956" cy="4433888"/>
          </a:xfrm>
        </p:spPr>
      </p:pic>
      <p:pic>
        <p:nvPicPr>
          <p:cNvPr id="9" name="Espace réservé du contenu 8" descr="Numériser0013.tif"/>
          <p:cNvPicPr>
            <a:picLocks noGrp="1" noChangeAspect="1"/>
          </p:cNvPicPr>
          <p:nvPr>
            <p:ph sz="half" idx="2"/>
          </p:nvPr>
        </p:nvPicPr>
        <p:blipFill>
          <a:blip r:embed="rId4" cstate="print"/>
          <a:stretch>
            <a:fillRect/>
          </a:stretch>
        </p:blipFill>
        <p:spPr>
          <a:xfrm>
            <a:off x="5055522" y="1920875"/>
            <a:ext cx="3223956" cy="4433888"/>
          </a:xfrm>
        </p:spPr>
      </p:pic>
    </p:spTree>
    <p:custDataLst>
      <p:tags r:id="rId1"/>
    </p:custDataLst>
  </p:cSld>
  <p:clrMapOvr>
    <a:masterClrMapping/>
  </p:clrMapOvr>
  <p:transition advTm="27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i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du contenu 9" descr="Numériser0014.tif"/>
          <p:cNvPicPr>
            <a:picLocks noGrp="1" noChangeAspect="1"/>
          </p:cNvPicPr>
          <p:nvPr>
            <p:ph sz="half" idx="1"/>
          </p:nvPr>
        </p:nvPicPr>
        <p:blipFill>
          <a:blip r:embed="rId3" cstate="print"/>
          <a:stretch>
            <a:fillRect/>
          </a:stretch>
        </p:blipFill>
        <p:spPr>
          <a:xfrm rot="20539277">
            <a:off x="864522" y="1920875"/>
            <a:ext cx="3223956" cy="4433888"/>
          </a:xfrm>
        </p:spPr>
      </p:pic>
      <p:sp>
        <p:nvSpPr>
          <p:cNvPr id="5" name="Titre 4"/>
          <p:cNvSpPr>
            <a:spLocks noGrp="1"/>
          </p:cNvSpPr>
          <p:nvPr>
            <p:ph type="title"/>
          </p:nvPr>
        </p:nvSpPr>
        <p:spPr/>
        <p:txBody>
          <a:bodyPr/>
          <a:lstStyle/>
          <a:p>
            <a:r>
              <a:rPr lang="fr-FR" dirty="0" smtClean="0"/>
              <a:t>Le blé …. nos cahiers (4)</a:t>
            </a:r>
            <a:endParaRPr lang="fr-FR" dirty="0"/>
          </a:p>
        </p:txBody>
      </p:sp>
      <p:pic>
        <p:nvPicPr>
          <p:cNvPr id="11" name="Espace réservé du contenu 10" descr="Numériser0015.tif"/>
          <p:cNvPicPr>
            <a:picLocks noGrp="1" noChangeAspect="1"/>
          </p:cNvPicPr>
          <p:nvPr>
            <p:ph sz="half" idx="2"/>
          </p:nvPr>
        </p:nvPicPr>
        <p:blipFill>
          <a:blip r:embed="rId4" cstate="print"/>
          <a:stretch>
            <a:fillRect/>
          </a:stretch>
        </p:blipFill>
        <p:spPr>
          <a:xfrm rot="14874815">
            <a:off x="4982021" y="2030022"/>
            <a:ext cx="2997932" cy="4123038"/>
          </a:xfrm>
        </p:spPr>
      </p:pic>
    </p:spTree>
    <p:custDataLst>
      <p:tags r:id="rId1"/>
    </p:custDataLst>
  </p:cSld>
  <p:clrMapOvr>
    <a:masterClrMapping/>
  </p:clrMapOvr>
  <p:transition advTm="37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ox(i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Numériser0016.tif"/>
          <p:cNvPicPr>
            <a:picLocks noGrp="1" noChangeAspect="1"/>
          </p:cNvPicPr>
          <p:nvPr>
            <p:ph sz="half" idx="1"/>
          </p:nvPr>
        </p:nvPicPr>
        <p:blipFill>
          <a:blip r:embed="rId2" cstate="print"/>
          <a:stretch>
            <a:fillRect/>
          </a:stretch>
        </p:blipFill>
        <p:spPr>
          <a:xfrm rot="14204249">
            <a:off x="1098730" y="2008990"/>
            <a:ext cx="2737163" cy="3764404"/>
          </a:xfrm>
        </p:spPr>
      </p:pic>
      <p:pic>
        <p:nvPicPr>
          <p:cNvPr id="9" name="Espace réservé du contenu 8" descr="la levée du blé 2.jpg"/>
          <p:cNvPicPr>
            <a:picLocks noGrp="1" noChangeAspect="1"/>
          </p:cNvPicPr>
          <p:nvPr>
            <p:ph sz="half" idx="2"/>
          </p:nvPr>
        </p:nvPicPr>
        <p:blipFill>
          <a:blip r:embed="rId3" cstate="print">
            <a:lum/>
          </a:blip>
          <a:stretch>
            <a:fillRect/>
          </a:stretch>
        </p:blipFill>
        <p:spPr>
          <a:xfrm rot="733745">
            <a:off x="4332116" y="581357"/>
            <a:ext cx="4064668" cy="5590114"/>
          </a:xfrm>
        </p:spPr>
      </p:pic>
      <p:sp>
        <p:nvSpPr>
          <p:cNvPr id="5" name="Titre 4"/>
          <p:cNvSpPr>
            <a:spLocks noGrp="1"/>
          </p:cNvSpPr>
          <p:nvPr>
            <p:ph type="title"/>
          </p:nvPr>
        </p:nvSpPr>
        <p:spPr>
          <a:xfrm>
            <a:off x="457200" y="704088"/>
            <a:ext cx="8229600" cy="510334"/>
          </a:xfrm>
        </p:spPr>
        <p:txBody>
          <a:bodyPr>
            <a:normAutofit fontScale="90000"/>
          </a:bodyPr>
          <a:lstStyle/>
          <a:p>
            <a:r>
              <a:rPr lang="fr-FR" dirty="0" smtClean="0"/>
              <a:t>Le blé …. </a:t>
            </a:r>
            <a:r>
              <a:rPr lang="fr-FR" sz="3600" dirty="0" smtClean="0"/>
              <a:t>nos cahiers (5)</a:t>
            </a:r>
            <a:endParaRPr lang="fr-FR" dirty="0"/>
          </a:p>
        </p:txBody>
      </p:sp>
    </p:spTree>
  </p:cSld>
  <p:clrMapOvr>
    <a:masterClrMapping/>
  </p:clrMapOvr>
  <p:transition advTm="1719"/>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1176997"/>
            <a:ext cx="2212848" cy="823244"/>
          </a:xfrm>
        </p:spPr>
        <p:txBody>
          <a:bodyPr/>
          <a:lstStyle/>
          <a:p>
            <a:r>
              <a:rPr lang="fr-FR" dirty="0" smtClean="0"/>
              <a:t>Le blé : le tallage</a:t>
            </a:r>
            <a:endParaRPr lang="fr-FR" dirty="0"/>
          </a:p>
        </p:txBody>
      </p:sp>
      <p:sp>
        <p:nvSpPr>
          <p:cNvPr id="3" name="Espace réservé du texte 2"/>
          <p:cNvSpPr>
            <a:spLocks noGrp="1"/>
          </p:cNvSpPr>
          <p:nvPr>
            <p:ph type="body" sz="half" idx="2"/>
          </p:nvPr>
        </p:nvSpPr>
        <p:spPr>
          <a:xfrm>
            <a:off x="609600" y="2828785"/>
            <a:ext cx="2209800" cy="2028975"/>
          </a:xfrm>
        </p:spPr>
        <p:txBody>
          <a:bodyPr/>
          <a:lstStyle/>
          <a:p>
            <a:pPr algn="just"/>
            <a:r>
              <a:rPr lang="fr-FR" sz="1800" dirty="0" smtClean="0"/>
              <a:t>Nous avons extrait </a:t>
            </a:r>
            <a:r>
              <a:rPr lang="fr-FR" sz="1800" dirty="0" smtClean="0"/>
              <a:t>                      les </a:t>
            </a:r>
            <a:r>
              <a:rPr lang="fr-FR" sz="1800" dirty="0" smtClean="0"/>
              <a:t>pousses du coton </a:t>
            </a:r>
            <a:r>
              <a:rPr lang="fr-FR" sz="1800" dirty="0" smtClean="0"/>
              <a:t>pour les </a:t>
            </a:r>
            <a:r>
              <a:rPr lang="fr-FR" sz="1800" dirty="0" smtClean="0"/>
              <a:t>repiquer dans nos jardinières.</a:t>
            </a:r>
          </a:p>
          <a:p>
            <a:endParaRPr lang="fr-FR" dirty="0"/>
          </a:p>
        </p:txBody>
      </p:sp>
      <p:pic>
        <p:nvPicPr>
          <p:cNvPr id="5" name="Espace réservé pour une image  4" descr="photo jardin 015.jpg"/>
          <p:cNvPicPr>
            <a:picLocks noGrp="1" noChangeAspect="1"/>
          </p:cNvPicPr>
          <p:nvPr>
            <p:ph type="pic" idx="1"/>
          </p:nvPr>
        </p:nvPicPr>
        <p:blipFill>
          <a:blip r:embed="rId3" cstate="print"/>
          <a:srcRect l="5942" r="5942"/>
          <a:stretch>
            <a:fillRect/>
          </a:stretch>
        </p:blipFill>
        <p:spPr/>
      </p:pic>
    </p:spTree>
    <p:custDataLst>
      <p:tags r:id="rId1"/>
    </p:custDataLst>
  </p:cSld>
  <p:clrMapOvr>
    <a:masterClrMapping/>
  </p:clrMapOvr>
  <p:transition advTm="68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blé dans les jardinières</a:t>
            </a:r>
            <a:endParaRPr lang="fr-FR" dirty="0"/>
          </a:p>
        </p:txBody>
      </p:sp>
      <p:pic>
        <p:nvPicPr>
          <p:cNvPr id="5" name="Espace réservé du contenu 4" descr="blé collectif.jpg"/>
          <p:cNvPicPr>
            <a:picLocks noGrp="1" noChangeAspect="1"/>
          </p:cNvPicPr>
          <p:nvPr>
            <p:ph sz="half" idx="1"/>
          </p:nvPr>
        </p:nvPicPr>
        <p:blipFill>
          <a:blip r:embed="rId3" cstate="print"/>
          <a:stretch>
            <a:fillRect/>
          </a:stretch>
        </p:blipFill>
        <p:spPr>
          <a:xfrm>
            <a:off x="750169" y="1920875"/>
            <a:ext cx="3452661" cy="4433888"/>
          </a:xfrm>
        </p:spPr>
      </p:pic>
      <p:pic>
        <p:nvPicPr>
          <p:cNvPr id="6" name="Espace réservé du contenu 5" descr="expérience 5.jpg"/>
          <p:cNvPicPr>
            <a:picLocks noGrp="1" noChangeAspect="1"/>
          </p:cNvPicPr>
          <p:nvPr>
            <p:ph sz="half" idx="2"/>
          </p:nvPr>
        </p:nvPicPr>
        <p:blipFill>
          <a:blip r:embed="rId4" cstate="print"/>
          <a:stretch>
            <a:fillRect/>
          </a:stretch>
        </p:blipFill>
        <p:spPr>
          <a:xfrm>
            <a:off x="5083822" y="1920875"/>
            <a:ext cx="3167355" cy="4433888"/>
          </a:xfrm>
        </p:spPr>
      </p:pic>
    </p:spTree>
    <p:custDataLst>
      <p:tags r:id="rId1"/>
    </p:custDataLst>
  </p:cSld>
  <p:clrMapOvr>
    <a:masterClrMapping/>
  </p:clrMapOvr>
  <p:transition advTm="1071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000" fill="hold"/>
                                        <p:tgtEl>
                                          <p:spTgt spid="5"/>
                                        </p:tgtEl>
                                      </p:cBhvr>
                                      <p:by x="150000" y="150000"/>
                                    </p:animScale>
                                  </p:childTnLst>
                                </p:cTn>
                              </p:par>
                            </p:childTnLst>
                          </p:cTn>
                        </p:par>
                        <p:par>
                          <p:cTn id="7" fill="hold">
                            <p:stCondLst>
                              <p:cond delay="3000"/>
                            </p:stCondLst>
                            <p:childTnLst>
                              <p:par>
                                <p:cTn id="8" presetID="6" presetClass="emph" presetSubtype="0" fill="hold" nodeType="afterEffect">
                                  <p:stCondLst>
                                    <p:cond delay="0"/>
                                  </p:stCondLst>
                                  <p:childTnLst>
                                    <p:animScale>
                                      <p:cBhvr>
                                        <p:cTn id="9" dur="3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1176997"/>
            <a:ext cx="2605078" cy="823244"/>
          </a:xfrm>
        </p:spPr>
        <p:txBody>
          <a:bodyPr anchor="t"/>
          <a:lstStyle/>
          <a:p>
            <a:pPr algn="ctr"/>
            <a:r>
              <a:rPr lang="fr-FR" dirty="0" smtClean="0"/>
              <a:t>Une priorité, </a:t>
            </a:r>
            <a:r>
              <a:rPr lang="fr-FR" dirty="0" smtClean="0"/>
              <a:t>trois </a:t>
            </a:r>
            <a:r>
              <a:rPr lang="fr-FR" dirty="0" smtClean="0"/>
              <a:t>axes</a:t>
            </a:r>
            <a:endParaRPr lang="fr-FR" dirty="0"/>
          </a:p>
        </p:txBody>
      </p:sp>
      <p:sp>
        <p:nvSpPr>
          <p:cNvPr id="3" name="Espace réservé du contenu 2"/>
          <p:cNvSpPr>
            <a:spLocks noGrp="1"/>
          </p:cNvSpPr>
          <p:nvPr>
            <p:ph type="body" sz="half" idx="2"/>
          </p:nvPr>
        </p:nvSpPr>
        <p:spPr>
          <a:xfrm>
            <a:off x="785786" y="1785926"/>
            <a:ext cx="2209800" cy="4000527"/>
          </a:xfrm>
        </p:spPr>
        <p:style>
          <a:lnRef idx="3">
            <a:schemeClr val="lt1"/>
          </a:lnRef>
          <a:fillRef idx="1">
            <a:schemeClr val="accent5"/>
          </a:fillRef>
          <a:effectRef idx="1">
            <a:schemeClr val="accent5"/>
          </a:effectRef>
          <a:fontRef idx="minor">
            <a:schemeClr val="lt1"/>
          </a:fontRef>
        </p:style>
        <p:txBody>
          <a:bodyPr>
            <a:normAutofit/>
          </a:bodyPr>
          <a:lstStyle/>
          <a:p>
            <a:r>
              <a:rPr lang="fr-FR" dirty="0" smtClean="0"/>
              <a:t>L’éducation </a:t>
            </a:r>
            <a:r>
              <a:rPr lang="fr-FR" dirty="0" smtClean="0"/>
              <a:t>                                 à </a:t>
            </a:r>
            <a:r>
              <a:rPr lang="fr-FR" dirty="0" smtClean="0"/>
              <a:t>l’écocitoyenneté </a:t>
            </a:r>
            <a:r>
              <a:rPr lang="fr-FR" dirty="0" smtClean="0"/>
              <a:t>                       et </a:t>
            </a:r>
            <a:r>
              <a:rPr lang="fr-FR" dirty="0" smtClean="0"/>
              <a:t>au développement durable</a:t>
            </a:r>
          </a:p>
          <a:p>
            <a:pPr>
              <a:buNone/>
            </a:pPr>
            <a:endParaRPr lang="fr-FR" dirty="0" smtClean="0"/>
          </a:p>
          <a:p>
            <a:pPr lvl="1"/>
            <a:r>
              <a:rPr lang="fr-FR" sz="1500" dirty="0" smtClean="0"/>
              <a:t>Le jardin « bio »</a:t>
            </a:r>
          </a:p>
          <a:p>
            <a:pPr lvl="1"/>
            <a:endParaRPr lang="fr-FR" sz="1500" dirty="0" smtClean="0"/>
          </a:p>
          <a:p>
            <a:pPr lvl="1"/>
            <a:r>
              <a:rPr lang="fr-FR" sz="1500" dirty="0" smtClean="0"/>
              <a:t>La découverte des chauves-souris</a:t>
            </a:r>
          </a:p>
          <a:p>
            <a:pPr lvl="1"/>
            <a:endParaRPr lang="fr-FR" sz="1500" dirty="0" smtClean="0"/>
          </a:p>
          <a:p>
            <a:pPr lvl="1"/>
            <a:r>
              <a:rPr lang="fr-FR" sz="1500" dirty="0" smtClean="0"/>
              <a:t>Signalétique d’essences  arborées pour </a:t>
            </a:r>
            <a:r>
              <a:rPr lang="fr-FR" sz="1500" dirty="0" err="1" smtClean="0"/>
              <a:t>Savaghju</a:t>
            </a:r>
            <a:endParaRPr lang="fr-FR" sz="1500" dirty="0" smtClean="0"/>
          </a:p>
          <a:p>
            <a:pPr lvl="1"/>
            <a:endParaRPr lang="fr-FR" dirty="0"/>
          </a:p>
        </p:txBody>
      </p:sp>
      <p:pic>
        <p:nvPicPr>
          <p:cNvPr id="8" name="Espace réservé pour une image  7" descr="Photo fac similé chèque.jpg"/>
          <p:cNvPicPr>
            <a:picLocks noGrp="1" noChangeAspect="1"/>
          </p:cNvPicPr>
          <p:nvPr>
            <p:ph type="pic" idx="1"/>
          </p:nvPr>
        </p:nvPicPr>
        <p:blipFill>
          <a:blip r:embed="rId4" cstate="print"/>
          <a:srcRect l="7286" r="7286"/>
          <a:stretch>
            <a:fillRect/>
          </a:stretch>
        </p:blipFill>
        <p:spPr>
          <a:xfrm rot="420000">
            <a:off x="3510172" y="1015329"/>
            <a:ext cx="5183552" cy="3994020"/>
          </a:xfrm>
        </p:spPr>
      </p:pic>
    </p:spTree>
    <p:custDataLst>
      <p:tags r:id="rId1"/>
    </p:custDataLst>
  </p:cSld>
  <p:clrMapOvr>
    <a:masterClrMapping/>
  </p:clrMapOvr>
  <p:transition advTm="1375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nodeType="clickEffect">
                                  <p:stCondLst>
                                    <p:cond delay="0"/>
                                  </p:stCondLst>
                                  <p:childTnLst>
                                    <p:set>
                                      <p:cBhvr>
                                        <p:cTn id="6" dur="1000">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1000"/>
                            </p:stCondLst>
                            <p:childTnLst>
                              <p:par>
                                <p:cTn id="8" presetID="2" presetClass="entr" presetSubtype="4" fill="hold"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 calcmode="lin" valueType="num">
                                      <p:cBhvr additive="base">
                                        <p:cTn id="1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11" presetClass="entr" presetSubtype="0" fill="hold" nodeType="afterEffect">
                                  <p:stCondLst>
                                    <p:cond delay="0"/>
                                  </p:stCondLst>
                                  <p:childTnLst>
                                    <p:set>
                                      <p:cBhvr>
                                        <p:cTn id="14" dur="1000">
                                          <p:stCondLst>
                                            <p:cond delay="0"/>
                                          </p:stCondLst>
                                        </p:cTn>
                                        <p:tgtEl>
                                          <p:spTgt spid="3">
                                            <p:txEl>
                                              <p:pRg st="4" end="4"/>
                                            </p:txEl>
                                          </p:spTgt>
                                        </p:tgtEl>
                                        <p:attrNameLst>
                                          <p:attrName>style.visibility</p:attrName>
                                        </p:attrNameLst>
                                      </p:cBhvr>
                                      <p:to>
                                        <p:strVal val="visible"/>
                                      </p:to>
                                    </p:set>
                                  </p:childTnLst>
                                </p:cTn>
                              </p:par>
                            </p:childTnLst>
                          </p:cTn>
                        </p:par>
                        <p:par>
                          <p:cTn id="15" fill="hold">
                            <p:stCondLst>
                              <p:cond delay="2500"/>
                            </p:stCondLst>
                            <p:childTnLst>
                              <p:par>
                                <p:cTn id="16" presetID="11" presetClass="entr" presetSubtype="0" fill="hold" nodeType="afterEffect">
                                  <p:stCondLst>
                                    <p:cond delay="0"/>
                                  </p:stCondLst>
                                  <p:childTnLst>
                                    <p:set>
                                      <p:cBhvr>
                                        <p:cTn id="17" dur="1000">
                                          <p:stCondLst>
                                            <p:cond delay="0"/>
                                          </p:stCondLst>
                                        </p:cTn>
                                        <p:tgtEl>
                                          <p:spTgt spid="3">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2000"/>
                                        <p:tgtEl>
                                          <p:spTgt spid="8"/>
                                        </p:tgtEl>
                                      </p:cBhvr>
                                    </p:animEffect>
                                  </p:childTnLst>
                                </p:cTn>
                              </p:par>
                              <p:par>
                                <p:cTn id="23" presetID="2" presetClass="entr" presetSubtype="4"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préparation du terrain</a:t>
            </a:r>
            <a:endParaRPr lang="fr-FR" dirty="0"/>
          </a:p>
        </p:txBody>
      </p:sp>
      <p:pic>
        <p:nvPicPr>
          <p:cNvPr id="6" name="Espace réservé du contenu 5" descr="photo jardin 027.jpg"/>
          <p:cNvPicPr>
            <a:picLocks noGrp="1" noChangeAspect="1"/>
          </p:cNvPicPr>
          <p:nvPr>
            <p:ph sz="quarter" idx="2"/>
          </p:nvPr>
        </p:nvPicPr>
        <p:blipFill>
          <a:blip r:embed="rId3" cstate="print"/>
          <a:stretch>
            <a:fillRect/>
          </a:stretch>
        </p:blipFill>
        <p:spPr>
          <a:xfrm>
            <a:off x="285720" y="1928802"/>
            <a:ext cx="2043098" cy="1532324"/>
          </a:xfrm>
        </p:spPr>
      </p:pic>
      <p:pic>
        <p:nvPicPr>
          <p:cNvPr id="13" name="Picture 2" descr="D:\Mes documents\Mes images\photo jardin\photo jardin 028.jpg"/>
          <p:cNvPicPr>
            <a:picLocks noGrp="1" noChangeAspect="1" noChangeArrowheads="1"/>
          </p:cNvPicPr>
          <p:nvPr>
            <p:ph sz="quarter" idx="4"/>
          </p:nvPr>
        </p:nvPicPr>
        <p:blipFill>
          <a:blip r:embed="rId4" cstate="print"/>
          <a:srcRect/>
          <a:stretch>
            <a:fillRect/>
          </a:stretch>
        </p:blipFill>
        <p:spPr bwMode="auto">
          <a:xfrm rot="1465894">
            <a:off x="2582850" y="2211296"/>
            <a:ext cx="2043205" cy="1532404"/>
          </a:xfrm>
          <a:prstGeom prst="rect">
            <a:avLst/>
          </a:prstGeom>
          <a:noFill/>
        </p:spPr>
      </p:pic>
      <p:pic>
        <p:nvPicPr>
          <p:cNvPr id="16" name="Espace réservé du contenu 6" descr="photo jardin 009bis.jpg"/>
          <p:cNvPicPr>
            <a:picLocks noChangeAspect="1"/>
          </p:cNvPicPr>
          <p:nvPr/>
        </p:nvPicPr>
        <p:blipFill>
          <a:blip r:embed="rId5" cstate="print"/>
          <a:stretch>
            <a:fillRect/>
          </a:stretch>
        </p:blipFill>
        <p:spPr>
          <a:xfrm rot="1025687">
            <a:off x="2357422" y="4214818"/>
            <a:ext cx="1776628" cy="2360609"/>
          </a:xfrm>
          <a:prstGeom prst="rect">
            <a:avLst/>
          </a:prstGeom>
        </p:spPr>
      </p:pic>
      <p:pic>
        <p:nvPicPr>
          <p:cNvPr id="17" name="Espace réservé du contenu 7" descr="photo jardin 032bis.jpg"/>
          <p:cNvPicPr>
            <a:picLocks noChangeAspect="1"/>
          </p:cNvPicPr>
          <p:nvPr/>
        </p:nvPicPr>
        <p:blipFill>
          <a:blip r:embed="rId6" cstate="print"/>
          <a:stretch>
            <a:fillRect/>
          </a:stretch>
        </p:blipFill>
        <p:spPr>
          <a:xfrm rot="798603">
            <a:off x="6120392" y="1906013"/>
            <a:ext cx="2512311" cy="1953017"/>
          </a:xfrm>
          <a:prstGeom prst="rect">
            <a:avLst/>
          </a:prstGeom>
        </p:spPr>
      </p:pic>
      <p:pic>
        <p:nvPicPr>
          <p:cNvPr id="18" name="Image 17" descr="photo jardin 010.jpg"/>
          <p:cNvPicPr>
            <a:picLocks noChangeAspect="1"/>
          </p:cNvPicPr>
          <p:nvPr/>
        </p:nvPicPr>
        <p:blipFill>
          <a:blip r:embed="rId7" cstate="print"/>
          <a:stretch>
            <a:fillRect/>
          </a:stretch>
        </p:blipFill>
        <p:spPr>
          <a:xfrm rot="20133777">
            <a:off x="434745" y="3893878"/>
            <a:ext cx="1748474" cy="2480395"/>
          </a:xfrm>
          <a:prstGeom prst="rect">
            <a:avLst/>
          </a:prstGeom>
        </p:spPr>
      </p:pic>
      <p:pic>
        <p:nvPicPr>
          <p:cNvPr id="19" name="Image 18" descr="photo jardin 034.jpg"/>
          <p:cNvPicPr>
            <a:picLocks noChangeAspect="1"/>
          </p:cNvPicPr>
          <p:nvPr/>
        </p:nvPicPr>
        <p:blipFill>
          <a:blip r:embed="rId8" cstate="print"/>
          <a:stretch>
            <a:fillRect/>
          </a:stretch>
        </p:blipFill>
        <p:spPr>
          <a:xfrm rot="19780647">
            <a:off x="4204797" y="3265393"/>
            <a:ext cx="2286008" cy="1428760"/>
          </a:xfrm>
          <a:prstGeom prst="rect">
            <a:avLst/>
          </a:prstGeom>
        </p:spPr>
      </p:pic>
      <p:pic>
        <p:nvPicPr>
          <p:cNvPr id="20" name="Image 19" descr="photo jardin 024.jpg"/>
          <p:cNvPicPr>
            <a:picLocks noChangeAspect="1"/>
          </p:cNvPicPr>
          <p:nvPr/>
        </p:nvPicPr>
        <p:blipFill>
          <a:blip r:embed="rId9" cstate="print"/>
          <a:stretch>
            <a:fillRect/>
          </a:stretch>
        </p:blipFill>
        <p:spPr>
          <a:xfrm rot="1085317">
            <a:off x="5816389" y="4482535"/>
            <a:ext cx="2545143" cy="1908858"/>
          </a:xfrm>
          <a:prstGeom prst="rect">
            <a:avLst/>
          </a:prstGeom>
        </p:spPr>
      </p:pic>
    </p:spTree>
    <p:custDataLst>
      <p:tags r:id="rId1"/>
    </p:custDataLst>
  </p:cSld>
  <p:clrMapOvr>
    <a:masterClrMapping/>
  </p:clrMapOvr>
  <p:transition advTm="50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3"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9"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3"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Nos expériences </a:t>
            </a:r>
            <a:endParaRPr lang="fr-FR" dirty="0"/>
          </a:p>
        </p:txBody>
      </p:sp>
      <p:sp>
        <p:nvSpPr>
          <p:cNvPr id="7" name="Espace réservé du texte 6"/>
          <p:cNvSpPr>
            <a:spLocks noGrp="1"/>
          </p:cNvSpPr>
          <p:nvPr>
            <p:ph type="body" idx="1"/>
          </p:nvPr>
        </p:nvSpPr>
        <p:spPr>
          <a:xfrm>
            <a:off x="530352" y="2704664"/>
            <a:ext cx="7772400" cy="3510418"/>
          </a:xfrm>
        </p:spPr>
        <p:txBody>
          <a:bodyPr>
            <a:normAutofit fontScale="92500"/>
          </a:bodyPr>
          <a:lstStyle/>
          <a:p>
            <a:pPr algn="just">
              <a:buFont typeface="Arial" pitchFamily="34" charset="0"/>
              <a:buChar char="•"/>
            </a:pPr>
            <a:r>
              <a:rPr lang="fr-FR" dirty="0" smtClean="0"/>
              <a:t>En préparant le terrain nous avons trouvé des piles usagées enfouies dans la terre. Comme nous savions qu’il ne fallait pas jeter les piles sans précaution parce que c’était dangereux, nous nous sommes inquiétés de savoir si la terre où nous comptions planter des légumes n’était pas contaminée, si nos légumes seraient comestibles. </a:t>
            </a:r>
            <a:r>
              <a:rPr lang="fr-FR" dirty="0" smtClean="0"/>
              <a:t>                    Nous </a:t>
            </a:r>
            <a:r>
              <a:rPr lang="fr-FR" dirty="0" smtClean="0"/>
              <a:t>avons fait une première expérience : « les fleurs blanches ».</a:t>
            </a:r>
          </a:p>
          <a:p>
            <a:pPr algn="just">
              <a:buFont typeface="Arial" pitchFamily="34" charset="0"/>
              <a:buChar char="•"/>
            </a:pPr>
            <a:r>
              <a:rPr lang="fr-FR" dirty="0" smtClean="0"/>
              <a:t>En feuilletant des livres sur les plantations, en lisant les descriptions dans les catalogues de fleurs et de plantes, nous avons découvert </a:t>
            </a:r>
            <a:r>
              <a:rPr lang="fr-FR" dirty="0" smtClean="0"/>
              <a:t>             qu’il </a:t>
            </a:r>
            <a:r>
              <a:rPr lang="fr-FR" dirty="0" smtClean="0"/>
              <a:t>fallait certaines conditions (ensoleillement, teneur en eau, </a:t>
            </a:r>
            <a:r>
              <a:rPr lang="fr-FR" dirty="0" smtClean="0"/>
              <a:t>acidité) </a:t>
            </a:r>
            <a:r>
              <a:rPr lang="fr-FR" dirty="0" smtClean="0"/>
              <a:t>pour que les plantations se développent. Nous avons fait d’autres expériences : « l’œuf </a:t>
            </a:r>
            <a:r>
              <a:rPr lang="fr-FR" dirty="0" smtClean="0"/>
              <a:t>».</a:t>
            </a:r>
            <a:endParaRPr lang="fr-FR" dirty="0"/>
          </a:p>
        </p:txBody>
      </p:sp>
    </p:spTree>
    <p:custDataLst>
      <p:tags r:id="rId1"/>
    </p:custDataLst>
  </p:cSld>
  <p:clrMapOvr>
    <a:masterClrMapping/>
  </p:clrMapOvr>
  <p:transition advTm="407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ox(in)">
                                      <p:cBhvr>
                                        <p:cTn id="7" dur="5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ox(i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Nos expériences (1)</a:t>
            </a:r>
            <a:endParaRPr lang="fr-FR" dirty="0"/>
          </a:p>
        </p:txBody>
      </p:sp>
      <p:pic>
        <p:nvPicPr>
          <p:cNvPr id="7" name="Espace réservé du contenu 6" descr="expérience 2 001.jpg"/>
          <p:cNvPicPr>
            <a:picLocks noGrp="1" noChangeAspect="1"/>
          </p:cNvPicPr>
          <p:nvPr>
            <p:ph sz="half" idx="1"/>
          </p:nvPr>
        </p:nvPicPr>
        <p:blipFill>
          <a:blip r:embed="rId3" cstate="print"/>
          <a:stretch>
            <a:fillRect/>
          </a:stretch>
        </p:blipFill>
        <p:spPr>
          <a:xfrm>
            <a:off x="593446" y="1920875"/>
            <a:ext cx="3766107" cy="4433888"/>
          </a:xfrm>
        </p:spPr>
      </p:pic>
      <p:pic>
        <p:nvPicPr>
          <p:cNvPr id="8" name="Espace réservé du contenu 7" descr="expérience 2.jpg"/>
          <p:cNvPicPr>
            <a:picLocks noGrp="1" noChangeAspect="1"/>
          </p:cNvPicPr>
          <p:nvPr>
            <p:ph sz="half" idx="2"/>
          </p:nvPr>
        </p:nvPicPr>
        <p:blipFill>
          <a:blip r:embed="rId4"/>
          <a:stretch>
            <a:fillRect/>
          </a:stretch>
        </p:blipFill>
        <p:spPr>
          <a:xfrm>
            <a:off x="4572000" y="1785926"/>
            <a:ext cx="4038600" cy="2470809"/>
          </a:xfrm>
        </p:spPr>
      </p:pic>
    </p:spTree>
    <p:custDataLst>
      <p:tags r:id="rId1"/>
    </p:custDataLst>
  </p:cSld>
  <p:clrMapOvr>
    <a:masterClrMapping/>
  </p:clrMapOvr>
  <p:transition advTm="976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000" fill="hold"/>
                                        <p:tgtEl>
                                          <p:spTgt spid="7"/>
                                        </p:tgtEl>
                                      </p:cBhvr>
                                      <p:by x="150000" y="150000"/>
                                    </p:animScale>
                                  </p:childTnLst>
                                </p:cTn>
                              </p:par>
                            </p:childTnLst>
                          </p:cTn>
                        </p:par>
                        <p:par>
                          <p:cTn id="7" fill="hold">
                            <p:stCondLst>
                              <p:cond delay="3000"/>
                            </p:stCondLst>
                            <p:childTnLst>
                              <p:par>
                                <p:cTn id="8" presetID="6" presetClass="emph" presetSubtype="0" fill="hold" nodeType="afterEffect">
                                  <p:stCondLst>
                                    <p:cond delay="0"/>
                                  </p:stCondLst>
                                  <p:childTnLst>
                                    <p:animScale>
                                      <p:cBhvr>
                                        <p:cTn id="9"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Nos expériences (2)</a:t>
            </a:r>
            <a:endParaRPr lang="fr-FR" dirty="0"/>
          </a:p>
        </p:txBody>
      </p:sp>
      <p:pic>
        <p:nvPicPr>
          <p:cNvPr id="5" name="Espace réservé du contenu 4" descr="expérience 1 001.jpg"/>
          <p:cNvPicPr>
            <a:picLocks noGrp="1" noChangeAspect="1"/>
          </p:cNvPicPr>
          <p:nvPr>
            <p:ph sz="half" idx="1"/>
          </p:nvPr>
        </p:nvPicPr>
        <p:blipFill>
          <a:blip r:embed="rId3"/>
          <a:stretch>
            <a:fillRect/>
          </a:stretch>
        </p:blipFill>
        <p:spPr>
          <a:xfrm>
            <a:off x="844477" y="1920875"/>
            <a:ext cx="3264045" cy="4433888"/>
          </a:xfrm>
        </p:spPr>
      </p:pic>
      <p:pic>
        <p:nvPicPr>
          <p:cNvPr id="8" name="Espace réservé du contenu 7" descr="expérience 3.jpg"/>
          <p:cNvPicPr>
            <a:picLocks noGrp="1" noChangeAspect="1"/>
          </p:cNvPicPr>
          <p:nvPr>
            <p:ph sz="half" idx="2"/>
          </p:nvPr>
        </p:nvPicPr>
        <p:blipFill>
          <a:blip r:embed="rId4" cstate="print"/>
          <a:stretch>
            <a:fillRect/>
          </a:stretch>
        </p:blipFill>
        <p:spPr>
          <a:xfrm>
            <a:off x="5055522" y="1920875"/>
            <a:ext cx="3223956" cy="4433888"/>
          </a:xfrm>
        </p:spPr>
      </p:pic>
    </p:spTree>
    <p:custDataLst>
      <p:tags r:id="rId1"/>
    </p:custDataLst>
  </p:cSld>
  <p:clrMapOvr>
    <a:masterClrMapping/>
  </p:clrMapOvr>
  <p:transition advTm="85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000" fill="hold"/>
                                        <p:tgtEl>
                                          <p:spTgt spid="5"/>
                                        </p:tgtEl>
                                      </p:cBhvr>
                                      <p:by x="150000" y="150000"/>
                                    </p:animScale>
                                  </p:childTnLst>
                                </p:cTn>
                              </p:par>
                            </p:childTnLst>
                          </p:cTn>
                        </p:par>
                        <p:par>
                          <p:cTn id="7" fill="hold">
                            <p:stCondLst>
                              <p:cond delay="3000"/>
                            </p:stCondLst>
                            <p:childTnLst>
                              <p:par>
                                <p:cTn id="8" presetID="6" presetClass="emph" presetSubtype="0" fill="hold" nodeType="afterEffect">
                                  <p:stCondLst>
                                    <p:cond delay="0"/>
                                  </p:stCondLst>
                                  <p:childTnLst>
                                    <p:animScale>
                                      <p:cBhvr>
                                        <p:cTn id="9"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Nos expériences (3)</a:t>
            </a:r>
            <a:endParaRPr lang="fr-FR" dirty="0"/>
          </a:p>
        </p:txBody>
      </p:sp>
      <p:pic>
        <p:nvPicPr>
          <p:cNvPr id="4" name="Espace réservé du contenu 3" descr="expérience 4.jpg"/>
          <p:cNvPicPr>
            <a:picLocks noGrp="1" noChangeAspect="1"/>
          </p:cNvPicPr>
          <p:nvPr>
            <p:ph idx="1"/>
          </p:nvPr>
        </p:nvPicPr>
        <p:blipFill>
          <a:blip r:embed="rId3" cstate="print"/>
          <a:stretch>
            <a:fillRect/>
          </a:stretch>
        </p:blipFill>
        <p:spPr>
          <a:xfrm>
            <a:off x="2578621" y="1935163"/>
            <a:ext cx="3986758" cy="4389437"/>
          </a:xfrm>
        </p:spPr>
      </p:pic>
    </p:spTree>
    <p:custDataLst>
      <p:tags r:id="rId1"/>
    </p:custDataLst>
  </p:cSld>
  <p:clrMapOvr>
    <a:masterClrMapping/>
  </p:clrMapOvr>
  <p:transition advTm="80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1176997"/>
            <a:ext cx="2212848" cy="823244"/>
          </a:xfrm>
        </p:spPr>
        <p:txBody>
          <a:bodyPr/>
          <a:lstStyle/>
          <a:p>
            <a:r>
              <a:rPr lang="fr-FR" dirty="0" smtClean="0"/>
              <a:t>Le blé : en pleine terre</a:t>
            </a:r>
            <a:endParaRPr lang="fr-FR" dirty="0"/>
          </a:p>
        </p:txBody>
      </p:sp>
      <p:sp>
        <p:nvSpPr>
          <p:cNvPr id="3" name="Espace réservé du texte 2"/>
          <p:cNvSpPr>
            <a:spLocks noGrp="1"/>
          </p:cNvSpPr>
          <p:nvPr>
            <p:ph type="body" sz="half" idx="2"/>
          </p:nvPr>
        </p:nvSpPr>
        <p:spPr>
          <a:xfrm>
            <a:off x="609600" y="2828785"/>
            <a:ext cx="2209800" cy="743091"/>
          </a:xfrm>
        </p:spPr>
        <p:txBody>
          <a:bodyPr>
            <a:normAutofit/>
          </a:bodyPr>
          <a:lstStyle/>
          <a:p>
            <a:r>
              <a:rPr lang="fr-FR" sz="1400" dirty="0" smtClean="0"/>
              <a:t>Ce sont nos premières plantations dans le jardin !</a:t>
            </a:r>
            <a:endParaRPr lang="fr-FR" sz="1400" dirty="0"/>
          </a:p>
        </p:txBody>
      </p:sp>
      <p:pic>
        <p:nvPicPr>
          <p:cNvPr id="5" name="Espace réservé pour une image  4" descr="photo jardin 024.jpg"/>
          <p:cNvPicPr>
            <a:picLocks noGrp="1" noChangeAspect="1"/>
          </p:cNvPicPr>
          <p:nvPr>
            <p:ph type="pic" idx="1"/>
          </p:nvPr>
        </p:nvPicPr>
        <p:blipFill>
          <a:blip r:embed="rId3" cstate="print"/>
          <a:srcRect l="5942" r="5942"/>
          <a:stretch>
            <a:fillRect/>
          </a:stretch>
        </p:blipFill>
        <p:spPr/>
      </p:pic>
    </p:spTree>
    <p:custDataLst>
      <p:tags r:id="rId1"/>
    </p:custDataLst>
  </p:cSld>
  <p:clrMapOvr>
    <a:masterClrMapping/>
  </p:clrMapOvr>
  <p:transition advTm="56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897818"/>
          </a:xfrm>
        </p:spPr>
        <p:txBody>
          <a:bodyPr>
            <a:normAutofit fontScale="90000"/>
          </a:bodyPr>
          <a:lstStyle/>
          <a:p>
            <a:pPr algn="ctr"/>
            <a:r>
              <a:rPr lang="fr-FR" dirty="0" smtClean="0"/>
              <a:t>La découverte des </a:t>
            </a:r>
            <a:br>
              <a:rPr lang="fr-FR" dirty="0" smtClean="0"/>
            </a:br>
            <a:r>
              <a:rPr lang="fr-FR" dirty="0" smtClean="0"/>
              <a:t>chauve-souris</a:t>
            </a:r>
            <a:endParaRPr lang="fr-FR" dirty="0"/>
          </a:p>
        </p:txBody>
      </p:sp>
      <p:sp>
        <p:nvSpPr>
          <p:cNvPr id="3" name="Espace réservé du contenu 2"/>
          <p:cNvSpPr>
            <a:spLocks noGrp="1"/>
          </p:cNvSpPr>
          <p:nvPr>
            <p:ph type="body" idx="1"/>
          </p:nvPr>
        </p:nvSpPr>
        <p:spPr>
          <a:xfrm>
            <a:off x="530352" y="2214554"/>
            <a:ext cx="7772400" cy="4071966"/>
          </a:xfrm>
        </p:spPr>
        <p:txBody>
          <a:bodyPr>
            <a:normAutofit fontScale="70000" lnSpcReduction="20000"/>
          </a:bodyPr>
          <a:lstStyle/>
          <a:p>
            <a:pPr algn="just">
              <a:buFont typeface="Arial" pitchFamily="34" charset="0"/>
              <a:buChar char="•"/>
            </a:pPr>
            <a:r>
              <a:rPr lang="fr-FR" dirty="0" smtClean="0"/>
              <a:t> Découverte de l’exposition à la médiathèque de </a:t>
            </a:r>
            <a:r>
              <a:rPr lang="fr-FR" dirty="0" err="1" smtClean="0"/>
              <a:t>Corté</a:t>
            </a:r>
            <a:r>
              <a:rPr lang="fr-FR" dirty="0" smtClean="0"/>
              <a:t> (questionnaire à renseigner)</a:t>
            </a:r>
          </a:p>
          <a:p>
            <a:pPr algn="just"/>
            <a:r>
              <a:rPr lang="fr-FR" dirty="0" smtClean="0"/>
              <a:t> </a:t>
            </a:r>
            <a:endParaRPr lang="fr-FR" dirty="0" smtClean="0"/>
          </a:p>
          <a:p>
            <a:pPr algn="just">
              <a:buFont typeface="Arial" pitchFamily="34" charset="0"/>
              <a:buChar char="•"/>
            </a:pPr>
            <a:r>
              <a:rPr lang="fr-FR" dirty="0" smtClean="0"/>
              <a:t>Les </a:t>
            </a:r>
            <a:r>
              <a:rPr lang="fr-FR" dirty="0" smtClean="0"/>
              <a:t>interventions de Delphine Rist « Groupe Chiroptères Corse »: projections de films, questions-réponses, schémas à compléter, textes à trous… La diversité des espèces, les régimes alimentaires, l’éco-localisation, l’utilité de l’animal sur l’environnement, le cycle biologique, </a:t>
            </a:r>
            <a:r>
              <a:rPr lang="fr-FR" dirty="0" smtClean="0"/>
              <a:t>           le </a:t>
            </a:r>
            <a:r>
              <a:rPr lang="fr-FR" dirty="0" smtClean="0"/>
              <a:t>gîte, la reproduction, les mythes et légendes</a:t>
            </a:r>
            <a:r>
              <a:rPr lang="fr-FR" dirty="0" smtClean="0"/>
              <a:t>…</a:t>
            </a:r>
          </a:p>
          <a:p>
            <a:pPr algn="just">
              <a:buFont typeface="Arial" pitchFamily="34" charset="0"/>
              <a:buChar char="•"/>
            </a:pPr>
            <a:endParaRPr lang="fr-FR" dirty="0" smtClean="0"/>
          </a:p>
          <a:p>
            <a:pPr algn="just">
              <a:buFont typeface="Arial" pitchFamily="34" charset="0"/>
              <a:buChar char="•"/>
            </a:pPr>
            <a:r>
              <a:rPr lang="fr-FR" dirty="0" smtClean="0"/>
              <a:t> Notre dossier  : compilation de toutes nos fiches de travail et réalisation de notre </a:t>
            </a:r>
            <a:r>
              <a:rPr lang="fr-FR" dirty="0" smtClean="0"/>
              <a:t>                            «</a:t>
            </a:r>
            <a:r>
              <a:rPr lang="fr-FR" dirty="0" smtClean="0"/>
              <a:t> une de couverture </a:t>
            </a:r>
            <a:r>
              <a:rPr lang="fr-FR" dirty="0" smtClean="0"/>
              <a:t>»</a:t>
            </a:r>
          </a:p>
          <a:p>
            <a:pPr algn="just">
              <a:buFont typeface="Arial" pitchFamily="34" charset="0"/>
              <a:buChar char="•"/>
            </a:pPr>
            <a:endParaRPr lang="fr-FR" dirty="0" smtClean="0"/>
          </a:p>
          <a:p>
            <a:pPr algn="just">
              <a:buFont typeface="Arial" pitchFamily="34" charset="0"/>
              <a:buChar char="•"/>
            </a:pPr>
            <a:r>
              <a:rPr lang="fr-FR" dirty="0" smtClean="0"/>
              <a:t>En parallèle, fabrication des nichoirs en atelier</a:t>
            </a:r>
            <a:r>
              <a:rPr lang="fr-FR" dirty="0" smtClean="0"/>
              <a:t>.</a:t>
            </a:r>
          </a:p>
          <a:p>
            <a:pPr algn="just">
              <a:buFont typeface="Arial" pitchFamily="34" charset="0"/>
              <a:buChar char="•"/>
            </a:pPr>
            <a:endParaRPr lang="fr-FR" dirty="0" smtClean="0"/>
          </a:p>
          <a:p>
            <a:pPr algn="just">
              <a:buFont typeface="Arial" pitchFamily="34" charset="0"/>
              <a:buChar char="•"/>
            </a:pPr>
            <a:r>
              <a:rPr lang="fr-FR" dirty="0" smtClean="0"/>
              <a:t> L’exposition au CDI : mise en place des panneaux, choix de panneaux incontournables </a:t>
            </a:r>
            <a:r>
              <a:rPr lang="fr-FR" dirty="0" smtClean="0"/>
              <a:t>          à </a:t>
            </a:r>
            <a:r>
              <a:rPr lang="fr-FR" dirty="0" smtClean="0"/>
              <a:t>présenter aux visiteurs pour les guider dans leur propre découverte, présentation à une classe de 4</a:t>
            </a:r>
            <a:r>
              <a:rPr lang="fr-FR" baseline="30000" dirty="0" smtClean="0"/>
              <a:t>ème</a:t>
            </a:r>
            <a:r>
              <a:rPr lang="fr-FR" dirty="0" smtClean="0"/>
              <a:t> (information sur les chiroptères et sur l’organisation des panneaux et de l’exposition</a:t>
            </a:r>
            <a:r>
              <a:rPr lang="fr-FR" dirty="0" smtClean="0"/>
              <a:t>).</a:t>
            </a:r>
            <a:endParaRPr lang="fr-FR" dirty="0" smtClean="0"/>
          </a:p>
          <a:p>
            <a:pPr>
              <a:buFont typeface="Arial" pitchFamily="34" charset="0"/>
              <a:buChar char="•"/>
            </a:pPr>
            <a:endParaRPr lang="fr-FR" dirty="0" smtClean="0"/>
          </a:p>
          <a:p>
            <a:pPr lvl="8">
              <a:buNone/>
            </a:pPr>
            <a:endParaRPr lang="fr-FR" sz="2100" b="1" dirty="0" smtClean="0"/>
          </a:p>
          <a:p>
            <a:pPr lvl="8">
              <a:buFont typeface="Arial" pitchFamily="34" charset="0"/>
              <a:buChar char="•"/>
            </a:pPr>
            <a:r>
              <a:rPr lang="fr-FR" sz="2900" b="1" dirty="0" smtClean="0"/>
              <a:t>Merci Delphine !</a:t>
            </a:r>
          </a:p>
          <a:p>
            <a:pPr>
              <a:buFont typeface="Arial" pitchFamily="34" charset="0"/>
              <a:buChar char="•"/>
            </a:pPr>
            <a:endParaRPr lang="fr-FR" dirty="0" smtClean="0"/>
          </a:p>
          <a:p>
            <a:pPr>
              <a:buNone/>
            </a:pPr>
            <a:endParaRPr lang="fr-FR" dirty="0"/>
          </a:p>
        </p:txBody>
      </p:sp>
    </p:spTree>
    <p:custDataLst>
      <p:tags r:id="rId1"/>
    </p:custDataLst>
  </p:cSld>
  <p:clrMapOvr>
    <a:masterClrMapping/>
  </p:clrMapOvr>
  <p:transition advTm="3778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5000"/>
                                        <p:tgtEl>
                                          <p:spTgt spid="3">
                                            <p:txEl>
                                              <p:pRg st="0" end="0"/>
                                            </p:txEl>
                                          </p:spTgt>
                                        </p:tgtEl>
                                      </p:cBhvr>
                                    </p:animEffect>
                                  </p:childTnLst>
                                </p:cTn>
                              </p:par>
                            </p:childTnLst>
                          </p:cTn>
                        </p:par>
                        <p:par>
                          <p:cTn id="8" fill="hold">
                            <p:stCondLst>
                              <p:cond delay="5000"/>
                            </p:stCondLst>
                            <p:childTnLst>
                              <p:par>
                                <p:cTn id="9" presetID="8" presetClass="entr" presetSubtype="16"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amond(in)">
                                      <p:cBhvr>
                                        <p:cTn id="11" dur="5000"/>
                                        <p:tgtEl>
                                          <p:spTgt spid="3">
                                            <p:txEl>
                                              <p:pRg st="1" end="1"/>
                                            </p:txEl>
                                          </p:spTgt>
                                        </p:tgtEl>
                                      </p:cBhvr>
                                    </p:animEffect>
                                  </p:childTnLst>
                                </p:cTn>
                              </p:par>
                            </p:childTnLst>
                          </p:cTn>
                        </p:par>
                        <p:par>
                          <p:cTn id="12" fill="hold">
                            <p:stCondLst>
                              <p:cond delay="10000"/>
                            </p:stCondLst>
                            <p:childTnLst>
                              <p:par>
                                <p:cTn id="13" presetID="8" presetClass="entr" presetSubtype="16"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amond(in)">
                                      <p:cBhvr>
                                        <p:cTn id="15" dur="5000"/>
                                        <p:tgtEl>
                                          <p:spTgt spid="3">
                                            <p:txEl>
                                              <p:pRg st="2" end="2"/>
                                            </p:txEl>
                                          </p:spTgt>
                                        </p:tgtEl>
                                      </p:cBhvr>
                                    </p:animEffect>
                                  </p:childTnLst>
                                </p:cTn>
                              </p:par>
                            </p:childTnLst>
                          </p:cTn>
                        </p:par>
                        <p:par>
                          <p:cTn id="16" fill="hold">
                            <p:stCondLst>
                              <p:cond delay="15000"/>
                            </p:stCondLst>
                            <p:childTnLst>
                              <p:par>
                                <p:cTn id="17" presetID="8" presetClass="entr" presetSubtype="16"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amond(in)">
                                      <p:cBhvr>
                                        <p:cTn id="19" dur="5000"/>
                                        <p:tgtEl>
                                          <p:spTgt spid="3">
                                            <p:txEl>
                                              <p:pRg st="4" end="4"/>
                                            </p:txEl>
                                          </p:spTgt>
                                        </p:tgtEl>
                                      </p:cBhvr>
                                    </p:animEffect>
                                  </p:childTnLst>
                                </p:cTn>
                              </p:par>
                            </p:childTnLst>
                          </p:cTn>
                        </p:par>
                        <p:par>
                          <p:cTn id="20" fill="hold">
                            <p:stCondLst>
                              <p:cond delay="20000"/>
                            </p:stCondLst>
                            <p:childTnLst>
                              <p:par>
                                <p:cTn id="21" presetID="8" presetClass="entr" presetSubtype="16" fill="hold"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diamond(in)">
                                      <p:cBhvr>
                                        <p:cTn id="23" dur="5000"/>
                                        <p:tgtEl>
                                          <p:spTgt spid="3">
                                            <p:txEl>
                                              <p:pRg st="6" end="6"/>
                                            </p:txEl>
                                          </p:spTgt>
                                        </p:tgtEl>
                                      </p:cBhvr>
                                    </p:animEffect>
                                  </p:childTnLst>
                                </p:cTn>
                              </p:par>
                            </p:childTnLst>
                          </p:cTn>
                        </p:par>
                        <p:par>
                          <p:cTn id="24" fill="hold">
                            <p:stCondLst>
                              <p:cond delay="25000"/>
                            </p:stCondLst>
                            <p:childTnLst>
                              <p:par>
                                <p:cTn id="25" presetID="8" presetClass="entr" presetSubtype="16" fill="hold" nodeType="after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amond(in)">
                                      <p:cBhvr>
                                        <p:cTn id="27" dur="5000"/>
                                        <p:tgtEl>
                                          <p:spTgt spid="3">
                                            <p:txEl>
                                              <p:pRg st="8" end="8"/>
                                            </p:txEl>
                                          </p:spTgt>
                                        </p:tgtEl>
                                      </p:cBhvr>
                                    </p:animEffect>
                                  </p:childTnLst>
                                </p:cTn>
                              </p:par>
                            </p:childTnLst>
                          </p:cTn>
                        </p:par>
                        <p:par>
                          <p:cTn id="28" fill="hold">
                            <p:stCondLst>
                              <p:cond delay="30000"/>
                            </p:stCondLst>
                            <p:childTnLst>
                              <p:par>
                                <p:cTn id="29" presetID="8" presetClass="entr" presetSubtype="16" fill="hold" nodeType="after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diamond(in)">
                                      <p:cBhvr>
                                        <p:cTn id="31" dur="5000"/>
                                        <p:tgtEl>
                                          <p:spTgt spid="3">
                                            <p:txEl>
                                              <p:pRg st="11" end="11"/>
                                            </p:txEl>
                                          </p:spTgt>
                                        </p:tgtEl>
                                      </p:cBhvr>
                                    </p:animEffect>
                                  </p:childTnLst>
                                </p:cTn>
                              </p:par>
                            </p:childTnLst>
                          </p:cTn>
                        </p:par>
                        <p:par>
                          <p:cTn id="32" fill="hold">
                            <p:stCondLst>
                              <p:cond delay="35000"/>
                            </p:stCondLst>
                            <p:childTnLst>
                              <p:par>
                                <p:cTn id="33" presetID="0" presetClass="path" presetSubtype="0" accel="50000" decel="50000" fill="hold" nodeType="afterEffect">
                                  <p:stCondLst>
                                    <p:cond delay="0"/>
                                  </p:stCondLst>
                                  <p:childTnLst>
                                    <p:animMotion origin="layout" path="M 0.05521 -2.59259E-6 C 0.05295 0.00093 0.05521 0.01713 0.05521 0.01343 C 0.05521 0.00996 0.10799 -0.01481 0.05521 -0.0206 C 0.00226 -0.02639 -0.25225 -0.01296 -0.2618 -0.0206 C -0.27118 -0.02824 -0.07361 -0.06041 -0.00139 -0.06713 C 0.07084 -0.07338 0.11198 -0.06574 0.17153 -0.06041 C 0.23091 -0.05486 0.33664 -0.04328 0.35521 -0.03472 C 0.37396 -0.02639 0.31337 -0.01065 0.28316 -0.00926 C 0.25295 -0.00787 0.20973 -0.0294 0.17396 -0.02639 C 0.1382 -0.02291 0.0882 0.00533 0.06841 0.00972 C 0.04844 0.01389 0.05729 -0.00046 0.05521 -2.59259E-6 Z " pathEditMode="relative" rAng="0" ptsTypes="aaaaaaaaaaa">
                                      <p:cBhvr>
                                        <p:cTn id="34" dur="2000" fill="hold"/>
                                        <p:tgtEl>
                                          <p:spTgt spid="3">
                                            <p:txEl>
                                              <p:pRg st="11" end="11"/>
                                            </p:txEl>
                                          </p:spTgt>
                                        </p:tgtEl>
                                        <p:attrNameLst>
                                          <p:attrName>ppt_x</p:attrName>
                                          <p:attrName>ppt_y</p:attrName>
                                        </p:attrNameLst>
                                      </p:cBhvr>
                                      <p:rCtr x="-4" y="-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7743852" cy="1162050"/>
          </a:xfrm>
        </p:spPr>
        <p:txBody>
          <a:bodyPr>
            <a:normAutofit fontScale="90000"/>
          </a:bodyPr>
          <a:lstStyle/>
          <a:p>
            <a:r>
              <a:rPr lang="fr-FR" sz="4800" dirty="0" smtClean="0"/>
              <a:t>Une de couverture des dossiers « chauve-souris »</a:t>
            </a:r>
            <a:endParaRPr lang="fr-FR" sz="4800" dirty="0"/>
          </a:p>
        </p:txBody>
      </p:sp>
      <p:sp>
        <p:nvSpPr>
          <p:cNvPr id="3" name="Espace réservé du texte 2"/>
          <p:cNvSpPr>
            <a:spLocks noGrp="1"/>
          </p:cNvSpPr>
          <p:nvPr>
            <p:ph type="body" idx="2"/>
          </p:nvPr>
        </p:nvSpPr>
        <p:spPr/>
        <p:txBody>
          <a:bodyPr>
            <a:normAutofit/>
          </a:bodyPr>
          <a:lstStyle/>
          <a:p>
            <a:pPr algn="ctr"/>
            <a:endParaRPr lang="fr-FR" sz="1600" dirty="0" smtClean="0"/>
          </a:p>
          <a:p>
            <a:pPr algn="ctr"/>
            <a:r>
              <a:rPr lang="fr-FR" sz="1600" dirty="0" smtClean="0"/>
              <a:t>MARS</a:t>
            </a:r>
            <a:r>
              <a:rPr lang="ar-SA" sz="1600" dirty="0" smtClean="0"/>
              <a:t>‏ </a:t>
            </a:r>
            <a:r>
              <a:rPr lang="fr-FR" sz="1600" dirty="0" smtClean="0"/>
              <a:t>2012                                                    </a:t>
            </a:r>
          </a:p>
          <a:p>
            <a:pPr algn="ctr"/>
            <a:r>
              <a:rPr lang="fr-FR" sz="1600" dirty="0" smtClean="0"/>
              <a:t>Les </a:t>
            </a:r>
            <a:r>
              <a:rPr lang="fr-FR" sz="1600" dirty="0" err="1" smtClean="0"/>
              <a:t>Chauves-Souris</a:t>
            </a:r>
            <a:r>
              <a:rPr lang="fr-FR" sz="1600" dirty="0" smtClean="0"/>
              <a:t> de Corse</a:t>
            </a:r>
          </a:p>
          <a:p>
            <a:pPr algn="ctr"/>
            <a:r>
              <a:rPr lang="fr-FR" sz="1600" dirty="0" smtClean="0"/>
              <a:t>I </a:t>
            </a:r>
            <a:r>
              <a:rPr lang="fr-FR" sz="1600" dirty="0" err="1" smtClean="0"/>
              <a:t>topi</a:t>
            </a:r>
            <a:r>
              <a:rPr lang="fr-FR" sz="1600" dirty="0" smtClean="0"/>
              <a:t> </a:t>
            </a:r>
            <a:r>
              <a:rPr lang="fr-FR" sz="1600" dirty="0" err="1" smtClean="0"/>
              <a:t>pinnuti</a:t>
            </a:r>
            <a:endParaRPr lang="fr-FR" sz="1600" dirty="0" smtClean="0"/>
          </a:p>
          <a:p>
            <a:pPr algn="ctr"/>
            <a:r>
              <a:rPr lang="fr-FR" sz="1600" dirty="0" smtClean="0"/>
              <a:t> </a:t>
            </a:r>
          </a:p>
          <a:p>
            <a:pPr algn="ctr"/>
            <a:r>
              <a:rPr lang="fr-FR" sz="1600" dirty="0" smtClean="0"/>
              <a:t> </a:t>
            </a:r>
          </a:p>
          <a:p>
            <a:pPr algn="ctr"/>
            <a:r>
              <a:rPr lang="fr-FR" sz="1600" dirty="0" smtClean="0"/>
              <a:t> </a:t>
            </a:r>
          </a:p>
          <a:p>
            <a:pPr algn="ctr"/>
            <a:r>
              <a:rPr lang="fr-FR" sz="1600" dirty="0" smtClean="0"/>
              <a:t> </a:t>
            </a:r>
          </a:p>
          <a:p>
            <a:pPr algn="ctr"/>
            <a:r>
              <a:rPr lang="fr-FR" sz="1600" dirty="0" smtClean="0"/>
              <a:t> </a:t>
            </a:r>
          </a:p>
          <a:p>
            <a:pPr algn="ctr"/>
            <a:r>
              <a:rPr lang="fr-FR" sz="1600" b="1" dirty="0" smtClean="0"/>
              <a:t>Nom : __________________________</a:t>
            </a:r>
          </a:p>
          <a:p>
            <a:pPr algn="ctr"/>
            <a:r>
              <a:rPr lang="fr-FR" sz="1600" b="1" dirty="0" smtClean="0"/>
              <a:t>Prénom : __________________________</a:t>
            </a:r>
          </a:p>
          <a:p>
            <a:pPr algn="ctr"/>
            <a:r>
              <a:rPr lang="fr-FR" sz="1600" b="1" dirty="0" smtClean="0"/>
              <a:t> </a:t>
            </a:r>
          </a:p>
          <a:p>
            <a:pPr algn="ctr"/>
            <a:r>
              <a:rPr lang="fr-FR" sz="1600" b="1" dirty="0" smtClean="0"/>
              <a:t>___EME SEGPA</a:t>
            </a:r>
          </a:p>
          <a:p>
            <a:endParaRPr lang="fr-FR" dirty="0"/>
          </a:p>
        </p:txBody>
      </p:sp>
      <p:pic>
        <p:nvPicPr>
          <p:cNvPr id="2050" name="Picture 2"/>
          <p:cNvPicPr>
            <a:picLocks noChangeAspect="1" noChangeArrowheads="1"/>
          </p:cNvPicPr>
          <p:nvPr/>
        </p:nvPicPr>
        <p:blipFill>
          <a:blip r:embed="rId4"/>
          <a:srcRect/>
          <a:stretch>
            <a:fillRect/>
          </a:stretch>
        </p:blipFill>
        <p:spPr bwMode="auto">
          <a:xfrm>
            <a:off x="3643306" y="1928802"/>
            <a:ext cx="4762500" cy="3571875"/>
          </a:xfrm>
          <a:prstGeom prst="rect">
            <a:avLst/>
          </a:prstGeom>
          <a:solidFill>
            <a:srgbClr val="FFFFFF"/>
          </a:solid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1285852" y="3143248"/>
            <a:ext cx="1500198" cy="1125149"/>
          </a:xfrm>
          <a:prstGeom prst="rect">
            <a:avLst/>
          </a:prstGeom>
          <a:solidFill>
            <a:srgbClr val="FFFFFF"/>
          </a:solidFill>
          <a:ln w="9525">
            <a:noFill/>
            <a:miter lim="800000"/>
            <a:headEnd/>
            <a:tailEnd/>
          </a:ln>
        </p:spPr>
      </p:pic>
    </p:spTree>
    <p:custDataLst>
      <p:tags r:id="rId1"/>
    </p:custDataLst>
  </p:cSld>
  <p:clrMapOvr>
    <a:masterClrMapping/>
  </p:clrMapOvr>
  <p:transition advTm="1096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2000" fill="hold"/>
                                        <p:tgtEl>
                                          <p:spTgt spid="2050"/>
                                        </p:tgtEl>
                                        <p:attrNameLst>
                                          <p:attrName>ppt_x</p:attrName>
                                        </p:attrNameLst>
                                      </p:cBhvr>
                                      <p:tavLst>
                                        <p:tav tm="0">
                                          <p:val>
                                            <p:strVal val="#ppt_x"/>
                                          </p:val>
                                        </p:tav>
                                        <p:tav tm="100000">
                                          <p:val>
                                            <p:strVal val="#ppt_x"/>
                                          </p:val>
                                        </p:tav>
                                      </p:tavLst>
                                    </p:anim>
                                    <p:anim calcmode="lin" valueType="num">
                                      <p:cBhvr additive="base">
                                        <p:cTn id="8" dur="20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704088"/>
            <a:ext cx="8229600" cy="581772"/>
          </a:xfrm>
        </p:spPr>
        <p:txBody>
          <a:bodyPr>
            <a:noAutofit/>
          </a:bodyPr>
          <a:lstStyle/>
          <a:p>
            <a:r>
              <a:rPr lang="fr-FR" sz="3600" dirty="0" smtClean="0"/>
              <a:t>Evaluation des dossiers « chauve-souris »</a:t>
            </a:r>
            <a:endParaRPr lang="fr-FR" sz="3600" dirty="0"/>
          </a:p>
        </p:txBody>
      </p:sp>
      <p:graphicFrame>
        <p:nvGraphicFramePr>
          <p:cNvPr id="8" name="Espace réservé du contenu 7"/>
          <p:cNvGraphicFramePr>
            <a:graphicFrameLocks noGrp="1"/>
          </p:cNvGraphicFramePr>
          <p:nvPr>
            <p:ph idx="1"/>
          </p:nvPr>
        </p:nvGraphicFramePr>
        <p:xfrm>
          <a:off x="457200" y="1571620"/>
          <a:ext cx="8229600" cy="5101393"/>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371263">
                <a:tc>
                  <a:txBody>
                    <a:bodyPr/>
                    <a:lstStyle/>
                    <a:p>
                      <a:pPr algn="ctr" fontAlgn="ctr"/>
                      <a:r>
                        <a:rPr lang="fr-FR" sz="1100" b="0" i="0" u="none" strike="noStrike" dirty="0">
                          <a:solidFill>
                            <a:srgbClr val="000000"/>
                          </a:solidFill>
                          <a:latin typeface="Calibri"/>
                        </a:rPr>
                        <a:t>22-mars-12</a:t>
                      </a:r>
                    </a:p>
                  </a:txBody>
                  <a:tcPr marL="9525" marR="9525" marT="9525" marB="0" anchor="ctr"/>
                </a:tc>
                <a:tc>
                  <a:txBody>
                    <a:bodyPr/>
                    <a:lstStyle/>
                    <a:p>
                      <a:pPr algn="ctr" fontAlgn="ctr"/>
                      <a:r>
                        <a:rPr lang="fr-FR" sz="1100" b="0" i="0" u="none" strike="noStrike">
                          <a:solidFill>
                            <a:srgbClr val="000000"/>
                          </a:solidFill>
                          <a:latin typeface="Calibri"/>
                        </a:rPr>
                        <a:t>A réalisé sa première de couverture</a:t>
                      </a:r>
                    </a:p>
                  </a:txBody>
                  <a:tcPr marL="9525" marR="9525" marT="9525" marB="0" anchor="ctr"/>
                </a:tc>
                <a:tc>
                  <a:txBody>
                    <a:bodyPr/>
                    <a:lstStyle/>
                    <a:p>
                      <a:pPr algn="ctr" fontAlgn="ctr"/>
                      <a:r>
                        <a:rPr lang="fr-FR" sz="1100" b="0" i="0" u="none" strike="noStrike">
                          <a:solidFill>
                            <a:srgbClr val="000000"/>
                          </a:solidFill>
                          <a:latin typeface="Calibri"/>
                        </a:rPr>
                        <a:t>A renseigné au moins 5 fiches sans erreur</a:t>
                      </a:r>
                    </a:p>
                  </a:txBody>
                  <a:tcPr marL="9525" marR="9525" marT="9525" marB="0" anchor="ctr"/>
                </a:tc>
                <a:tc>
                  <a:txBody>
                    <a:bodyPr/>
                    <a:lstStyle/>
                    <a:p>
                      <a:pPr algn="ctr" fontAlgn="ctr"/>
                      <a:r>
                        <a:rPr lang="fr-FR" sz="1100" b="0" i="0" u="none" strike="noStrike">
                          <a:solidFill>
                            <a:srgbClr val="000000"/>
                          </a:solidFill>
                          <a:latin typeface="Calibri"/>
                        </a:rPr>
                        <a:t>A renseigné 10 fiches avec des erreurs</a:t>
                      </a:r>
                    </a:p>
                  </a:txBody>
                  <a:tcPr marL="9525" marR="9525" marT="9525" marB="0" anchor="ctr"/>
                </a:tc>
                <a:tc>
                  <a:txBody>
                    <a:bodyPr/>
                    <a:lstStyle/>
                    <a:p>
                      <a:pPr algn="ctr" fontAlgn="ctr"/>
                      <a:r>
                        <a:rPr lang="fr-FR" sz="1100" b="0" i="0" u="none" strike="noStrike">
                          <a:solidFill>
                            <a:srgbClr val="000000"/>
                          </a:solidFill>
                          <a:latin typeface="Calibri"/>
                        </a:rPr>
                        <a:t>A soigné son écriture</a:t>
                      </a:r>
                    </a:p>
                  </a:txBody>
                  <a:tcPr marL="9525" marR="9525" marT="9525" marB="0" anchor="ctr"/>
                </a:tc>
                <a:tc>
                  <a:txBody>
                    <a:bodyPr/>
                    <a:lstStyle/>
                    <a:p>
                      <a:pPr algn="ctr" fontAlgn="ctr"/>
                      <a:r>
                        <a:rPr lang="fr-FR" sz="1100" b="0" i="0" u="none" strike="noStrike">
                          <a:solidFill>
                            <a:srgbClr val="000000"/>
                          </a:solidFill>
                          <a:latin typeface="Calibri"/>
                        </a:rPr>
                        <a:t>Total</a:t>
                      </a:r>
                    </a:p>
                  </a:txBody>
                  <a:tcPr marL="9525" marR="9525" marT="9525" marB="0" anchor="ctr"/>
                </a:tc>
              </a:tr>
              <a:tr h="262785">
                <a:tc>
                  <a:txBody>
                    <a:bodyPr/>
                    <a:lstStyle/>
                    <a:p>
                      <a:pPr algn="r" fontAlgn="b"/>
                      <a:r>
                        <a:rPr lang="fr-FR" sz="1100" b="0" i="0" u="none" strike="noStrike">
                          <a:solidFill>
                            <a:srgbClr val="000000"/>
                          </a:solidFill>
                          <a:latin typeface="Calibri"/>
                        </a:rPr>
                        <a:t>1</a:t>
                      </a:r>
                    </a:p>
                  </a:txBody>
                  <a:tcPr marL="9525" marR="9525" marT="9525" marB="0" anchor="b"/>
                </a:tc>
                <a:tc>
                  <a:txBody>
                    <a:bodyPr/>
                    <a:lstStyle/>
                    <a:p>
                      <a:pPr algn="r" fontAlgn="b"/>
                      <a:r>
                        <a:rPr lang="fr-FR" sz="1100" b="0" i="0" u="none" strike="noStrike" dirty="0">
                          <a:solidFill>
                            <a:srgbClr val="000000"/>
                          </a:solidFill>
                          <a:latin typeface="Calibri"/>
                        </a:rPr>
                        <a:t>5</a:t>
                      </a:r>
                    </a:p>
                  </a:txBody>
                  <a:tcPr marL="9525" marR="9525" marT="9525" marB="0" anchor="b"/>
                </a:tc>
                <a:tc>
                  <a:txBody>
                    <a:bodyPr/>
                    <a:lstStyle/>
                    <a:p>
                      <a:pPr algn="r" fontAlgn="b"/>
                      <a:r>
                        <a:rPr lang="fr-FR" sz="1100" b="0" i="0" u="none" strike="noStrike" dirty="0">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20</a:t>
                      </a:r>
                    </a:p>
                  </a:txBody>
                  <a:tcPr marL="9525" marR="9525" marT="9525" marB="0" anchor="b"/>
                </a:tc>
              </a:tr>
              <a:tr h="262785">
                <a:tc>
                  <a:txBody>
                    <a:bodyPr/>
                    <a:lstStyle/>
                    <a:p>
                      <a:pPr algn="r" fontAlgn="b"/>
                      <a:r>
                        <a:rPr lang="fr-FR" sz="1100" b="0" i="0" u="none" strike="noStrike">
                          <a:solidFill>
                            <a:srgbClr val="000000"/>
                          </a:solidFill>
                          <a:latin typeface="Calibri"/>
                        </a:rPr>
                        <a:t>2</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2</a:t>
                      </a:r>
                    </a:p>
                  </a:txBody>
                  <a:tcPr marL="9525" marR="9525" marT="9525" marB="0" anchor="b"/>
                </a:tc>
                <a:tc>
                  <a:txBody>
                    <a:bodyPr/>
                    <a:lstStyle/>
                    <a:p>
                      <a:pPr algn="r" fontAlgn="b"/>
                      <a:r>
                        <a:rPr lang="fr-FR" sz="1100" b="0" i="0" u="none" strike="noStrike">
                          <a:solidFill>
                            <a:srgbClr val="000000"/>
                          </a:solidFill>
                          <a:latin typeface="Calibri"/>
                        </a:rPr>
                        <a:t>17</a:t>
                      </a:r>
                    </a:p>
                  </a:txBody>
                  <a:tcPr marL="9525" marR="9525" marT="9525" marB="0" anchor="b"/>
                </a:tc>
              </a:tr>
              <a:tr h="262785">
                <a:tc>
                  <a:txBody>
                    <a:bodyPr/>
                    <a:lstStyle/>
                    <a:p>
                      <a:pPr algn="r" fontAlgn="b"/>
                      <a:r>
                        <a:rPr lang="fr-FR" sz="1100" b="0" i="0" u="none" strike="noStrike">
                          <a:solidFill>
                            <a:srgbClr val="000000"/>
                          </a:solidFill>
                          <a:latin typeface="Calibri"/>
                        </a:rPr>
                        <a:t>3</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3</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0</a:t>
                      </a:r>
                    </a:p>
                  </a:txBody>
                  <a:tcPr marL="9525" marR="9525" marT="9525" marB="0" anchor="b"/>
                </a:tc>
                <a:tc>
                  <a:txBody>
                    <a:bodyPr/>
                    <a:lstStyle/>
                    <a:p>
                      <a:pPr algn="r" fontAlgn="b"/>
                      <a:r>
                        <a:rPr lang="fr-FR" sz="1100" b="0" i="0" u="none" strike="noStrike">
                          <a:solidFill>
                            <a:srgbClr val="000000"/>
                          </a:solidFill>
                          <a:latin typeface="Calibri"/>
                        </a:rPr>
                        <a:t>13</a:t>
                      </a:r>
                    </a:p>
                  </a:txBody>
                  <a:tcPr marL="9525" marR="9525" marT="9525" marB="0" anchor="b"/>
                </a:tc>
              </a:tr>
              <a:tr h="262785">
                <a:tc>
                  <a:txBody>
                    <a:bodyPr/>
                    <a:lstStyle/>
                    <a:p>
                      <a:pPr algn="r" fontAlgn="b"/>
                      <a:r>
                        <a:rPr lang="fr-FR" sz="1100" b="0" i="0" u="none" strike="noStrike">
                          <a:solidFill>
                            <a:srgbClr val="000000"/>
                          </a:solidFill>
                          <a:latin typeface="Calibri"/>
                        </a:rPr>
                        <a:t>4</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3</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2</a:t>
                      </a:r>
                    </a:p>
                  </a:txBody>
                  <a:tcPr marL="9525" marR="9525" marT="9525" marB="0" anchor="b"/>
                </a:tc>
                <a:tc>
                  <a:txBody>
                    <a:bodyPr/>
                    <a:lstStyle/>
                    <a:p>
                      <a:pPr algn="r" fontAlgn="b"/>
                      <a:r>
                        <a:rPr lang="fr-FR" sz="1100" b="0" i="0" u="none" strike="noStrike">
                          <a:solidFill>
                            <a:srgbClr val="000000"/>
                          </a:solidFill>
                          <a:latin typeface="Calibri"/>
                        </a:rPr>
                        <a:t>15</a:t>
                      </a:r>
                    </a:p>
                  </a:txBody>
                  <a:tcPr marL="9525" marR="9525" marT="9525" marB="0" anchor="b"/>
                </a:tc>
              </a:tr>
              <a:tr h="262785">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20</a:t>
                      </a:r>
                    </a:p>
                  </a:txBody>
                  <a:tcPr marL="9525" marR="9525" marT="9525" marB="0" anchor="b"/>
                </a:tc>
              </a:tr>
              <a:tr h="262785">
                <a:tc>
                  <a:txBody>
                    <a:bodyPr/>
                    <a:lstStyle/>
                    <a:p>
                      <a:pPr algn="r" fontAlgn="b"/>
                      <a:r>
                        <a:rPr lang="fr-FR" sz="1100" b="0" i="0" u="none" strike="noStrike">
                          <a:solidFill>
                            <a:srgbClr val="000000"/>
                          </a:solidFill>
                          <a:latin typeface="Calibri"/>
                        </a:rPr>
                        <a:t>6</a:t>
                      </a:r>
                    </a:p>
                  </a:txBody>
                  <a:tcPr marL="9525" marR="9525" marT="9525" marB="0" anchor="b"/>
                </a:tc>
                <a:tc>
                  <a:txBody>
                    <a:bodyPr/>
                    <a:lstStyle/>
                    <a:p>
                      <a:pPr algn="r" fontAlgn="b"/>
                      <a:r>
                        <a:rPr lang="fr-FR" sz="1100" b="0" i="0" u="none" strike="noStrike">
                          <a:solidFill>
                            <a:srgbClr val="000000"/>
                          </a:solidFill>
                          <a:latin typeface="Calibri"/>
                        </a:rPr>
                        <a:t>0</a:t>
                      </a:r>
                    </a:p>
                  </a:txBody>
                  <a:tcPr marL="9525" marR="9525" marT="9525" marB="0" anchor="b"/>
                </a:tc>
                <a:tc>
                  <a:txBody>
                    <a:bodyPr/>
                    <a:lstStyle/>
                    <a:p>
                      <a:pPr algn="r" fontAlgn="b"/>
                      <a:r>
                        <a:rPr lang="fr-FR" sz="1100" b="0" i="0" u="none" strike="noStrike">
                          <a:solidFill>
                            <a:srgbClr val="000000"/>
                          </a:solidFill>
                          <a:latin typeface="Calibri"/>
                        </a:rPr>
                        <a:t>2</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12</a:t>
                      </a:r>
                    </a:p>
                  </a:txBody>
                  <a:tcPr marL="9525" marR="9525" marT="9525" marB="0" anchor="b"/>
                </a:tc>
              </a:tr>
              <a:tr h="262785">
                <a:tc>
                  <a:txBody>
                    <a:bodyPr/>
                    <a:lstStyle/>
                    <a:p>
                      <a:pPr algn="r" fontAlgn="b"/>
                      <a:r>
                        <a:rPr lang="fr-FR" sz="1100" b="0" i="0" u="none" strike="noStrike">
                          <a:solidFill>
                            <a:srgbClr val="000000"/>
                          </a:solidFill>
                          <a:latin typeface="Calibri"/>
                        </a:rPr>
                        <a:t>7</a:t>
                      </a:r>
                    </a:p>
                  </a:txBody>
                  <a:tcPr marL="9525" marR="9525" marT="9525" marB="0" anchor="b"/>
                </a:tc>
                <a:tc>
                  <a:txBody>
                    <a:bodyPr/>
                    <a:lstStyle/>
                    <a:p>
                      <a:pPr algn="r" fontAlgn="b"/>
                      <a:r>
                        <a:rPr lang="fr-FR" sz="1100" b="0" i="0" u="none" strike="noStrike">
                          <a:solidFill>
                            <a:srgbClr val="000000"/>
                          </a:solidFill>
                          <a:latin typeface="Calibri"/>
                        </a:rPr>
                        <a:t>A</a:t>
                      </a:r>
                    </a:p>
                  </a:txBody>
                  <a:tcPr marL="9525" marR="9525" marT="9525" marB="0" anchor="b"/>
                </a:tc>
                <a:tc>
                  <a:txBody>
                    <a:bodyPr/>
                    <a:lstStyle/>
                    <a:p>
                      <a:pPr algn="r" fontAlgn="b"/>
                      <a:r>
                        <a:rPr lang="fr-FR" sz="1100" b="0" i="0" u="none" strike="noStrike">
                          <a:solidFill>
                            <a:srgbClr val="000000"/>
                          </a:solidFill>
                          <a:latin typeface="Calibri"/>
                        </a:rPr>
                        <a:t>A</a:t>
                      </a:r>
                    </a:p>
                  </a:txBody>
                  <a:tcPr marL="9525" marR="9525" marT="9525" marB="0" anchor="b"/>
                </a:tc>
                <a:tc>
                  <a:txBody>
                    <a:bodyPr/>
                    <a:lstStyle/>
                    <a:p>
                      <a:pPr algn="r" fontAlgn="b"/>
                      <a:r>
                        <a:rPr lang="fr-FR" sz="1100" b="0" i="0" u="none" strike="noStrike">
                          <a:solidFill>
                            <a:srgbClr val="000000"/>
                          </a:solidFill>
                          <a:latin typeface="Calibri"/>
                        </a:rPr>
                        <a:t>A</a:t>
                      </a:r>
                    </a:p>
                  </a:txBody>
                  <a:tcPr marL="9525" marR="9525" marT="9525" marB="0" anchor="b"/>
                </a:tc>
                <a:tc>
                  <a:txBody>
                    <a:bodyPr/>
                    <a:lstStyle/>
                    <a:p>
                      <a:pPr algn="r" fontAlgn="b"/>
                      <a:r>
                        <a:rPr lang="fr-FR" sz="1100" b="0" i="0" u="none" strike="noStrike">
                          <a:solidFill>
                            <a:srgbClr val="000000"/>
                          </a:solidFill>
                          <a:latin typeface="Calibri"/>
                        </a:rPr>
                        <a:t>A</a:t>
                      </a:r>
                    </a:p>
                  </a:txBody>
                  <a:tcPr marL="9525" marR="9525" marT="9525" marB="0" anchor="b"/>
                </a:tc>
                <a:tc>
                  <a:txBody>
                    <a:bodyPr/>
                    <a:lstStyle/>
                    <a:p>
                      <a:pPr algn="r" fontAlgn="b"/>
                      <a:r>
                        <a:rPr lang="fr-FR" sz="1100" b="0" i="0" u="none" strike="noStrike">
                          <a:solidFill>
                            <a:srgbClr val="000000"/>
                          </a:solidFill>
                          <a:latin typeface="Calibri"/>
                        </a:rPr>
                        <a:t>A</a:t>
                      </a:r>
                    </a:p>
                  </a:txBody>
                  <a:tcPr marL="9525" marR="9525" marT="9525" marB="0" anchor="b"/>
                </a:tc>
              </a:tr>
              <a:tr h="262785">
                <a:tc>
                  <a:txBody>
                    <a:bodyPr/>
                    <a:lstStyle/>
                    <a:p>
                      <a:pPr algn="r" fontAlgn="b"/>
                      <a:r>
                        <a:rPr lang="fr-FR" sz="1100" b="0" i="0" u="none" strike="noStrike">
                          <a:solidFill>
                            <a:srgbClr val="000000"/>
                          </a:solidFill>
                          <a:latin typeface="Calibri"/>
                        </a:rPr>
                        <a:t>8</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20</a:t>
                      </a:r>
                    </a:p>
                  </a:txBody>
                  <a:tcPr marL="9525" marR="9525" marT="9525" marB="0" anchor="b"/>
                </a:tc>
              </a:tr>
              <a:tr h="262785">
                <a:tc>
                  <a:txBody>
                    <a:bodyPr/>
                    <a:lstStyle/>
                    <a:p>
                      <a:pPr algn="r" fontAlgn="b"/>
                      <a:r>
                        <a:rPr lang="fr-FR" sz="1100" b="0" i="0" u="none" strike="noStrike">
                          <a:solidFill>
                            <a:srgbClr val="000000"/>
                          </a:solidFill>
                          <a:latin typeface="Calibri"/>
                        </a:rPr>
                        <a:t>9</a:t>
                      </a:r>
                    </a:p>
                  </a:txBody>
                  <a:tcPr marL="9525" marR="9525" marT="9525" marB="0" anchor="b"/>
                </a:tc>
                <a:tc>
                  <a:txBody>
                    <a:bodyPr/>
                    <a:lstStyle/>
                    <a:p>
                      <a:pPr algn="r" fontAlgn="b"/>
                      <a:r>
                        <a:rPr lang="fr-FR" sz="1100" b="0" i="0" u="none" strike="noStrike">
                          <a:solidFill>
                            <a:srgbClr val="000000"/>
                          </a:solidFill>
                          <a:latin typeface="Calibri"/>
                        </a:rPr>
                        <a:t>0</a:t>
                      </a:r>
                    </a:p>
                  </a:txBody>
                  <a:tcPr marL="9525" marR="9525" marT="9525" marB="0" anchor="b"/>
                </a:tc>
                <a:tc>
                  <a:txBody>
                    <a:bodyPr/>
                    <a:lstStyle/>
                    <a:p>
                      <a:pPr algn="r" fontAlgn="b"/>
                      <a:r>
                        <a:rPr lang="fr-FR" sz="1100" b="0" i="0" u="none" strike="noStrike">
                          <a:solidFill>
                            <a:srgbClr val="000000"/>
                          </a:solidFill>
                          <a:latin typeface="Calibri"/>
                        </a:rPr>
                        <a:t>3</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13</a:t>
                      </a:r>
                    </a:p>
                  </a:txBody>
                  <a:tcPr marL="9525" marR="9525" marT="9525" marB="0" anchor="b"/>
                </a:tc>
              </a:tr>
              <a:tr h="262785">
                <a:tc>
                  <a:txBody>
                    <a:bodyPr/>
                    <a:lstStyle/>
                    <a:p>
                      <a:pPr algn="r" fontAlgn="b"/>
                      <a:r>
                        <a:rPr lang="fr-FR" sz="1100" b="0" i="0" u="none" strike="noStrike">
                          <a:solidFill>
                            <a:srgbClr val="000000"/>
                          </a:solidFill>
                          <a:latin typeface="Calibri"/>
                        </a:rPr>
                        <a:t>10</a:t>
                      </a:r>
                    </a:p>
                  </a:txBody>
                  <a:tcPr marL="9525" marR="9525" marT="9525" marB="0" anchor="b"/>
                </a:tc>
                <a:tc>
                  <a:txBody>
                    <a:bodyPr/>
                    <a:lstStyle/>
                    <a:p>
                      <a:pPr algn="r" fontAlgn="b"/>
                      <a:r>
                        <a:rPr lang="fr-FR" sz="1100" b="0" i="0" u="none" strike="noStrike">
                          <a:solidFill>
                            <a:srgbClr val="000000"/>
                          </a:solidFill>
                          <a:latin typeface="Calibri"/>
                        </a:rPr>
                        <a:t>0</a:t>
                      </a:r>
                    </a:p>
                  </a:txBody>
                  <a:tcPr marL="9525" marR="9525" marT="9525" marB="0" anchor="b"/>
                </a:tc>
                <a:tc>
                  <a:txBody>
                    <a:bodyPr/>
                    <a:lstStyle/>
                    <a:p>
                      <a:pPr algn="r" fontAlgn="b"/>
                      <a:r>
                        <a:rPr lang="fr-FR" sz="1100" b="0" i="0" u="none" strike="noStrike">
                          <a:solidFill>
                            <a:srgbClr val="000000"/>
                          </a:solidFill>
                          <a:latin typeface="Calibri"/>
                        </a:rPr>
                        <a:t>2</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0</a:t>
                      </a:r>
                    </a:p>
                  </a:txBody>
                  <a:tcPr marL="9525" marR="9525" marT="9525" marB="0" anchor="b"/>
                </a:tc>
                <a:tc>
                  <a:txBody>
                    <a:bodyPr/>
                    <a:lstStyle/>
                    <a:p>
                      <a:pPr algn="r" fontAlgn="b"/>
                      <a:r>
                        <a:rPr lang="fr-FR" sz="1100" b="0" i="0" u="none" strike="noStrike">
                          <a:solidFill>
                            <a:srgbClr val="000000"/>
                          </a:solidFill>
                          <a:latin typeface="Calibri"/>
                        </a:rPr>
                        <a:t>7</a:t>
                      </a:r>
                    </a:p>
                  </a:txBody>
                  <a:tcPr marL="9525" marR="9525" marT="9525" marB="0" anchor="b"/>
                </a:tc>
              </a:tr>
              <a:tr h="262785">
                <a:tc>
                  <a:txBody>
                    <a:bodyPr/>
                    <a:lstStyle/>
                    <a:p>
                      <a:pPr algn="r" fontAlgn="b"/>
                      <a:r>
                        <a:rPr lang="fr-FR" sz="1100" b="0" i="0" u="none" strike="noStrike">
                          <a:solidFill>
                            <a:srgbClr val="000000"/>
                          </a:solidFill>
                          <a:latin typeface="Calibri"/>
                        </a:rPr>
                        <a:t>11</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3</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18</a:t>
                      </a:r>
                    </a:p>
                  </a:txBody>
                  <a:tcPr marL="9525" marR="9525" marT="9525" marB="0" anchor="b"/>
                </a:tc>
              </a:tr>
              <a:tr h="262785">
                <a:tc>
                  <a:txBody>
                    <a:bodyPr/>
                    <a:lstStyle/>
                    <a:p>
                      <a:pPr algn="r" fontAlgn="b"/>
                      <a:r>
                        <a:rPr lang="fr-FR" sz="1100" b="0" i="0" u="none" strike="noStrike">
                          <a:solidFill>
                            <a:srgbClr val="000000"/>
                          </a:solidFill>
                          <a:latin typeface="Calibri"/>
                        </a:rPr>
                        <a:t>12</a:t>
                      </a:r>
                    </a:p>
                  </a:txBody>
                  <a:tcPr marL="9525" marR="9525" marT="9525" marB="0" anchor="b"/>
                </a:tc>
                <a:tc>
                  <a:txBody>
                    <a:bodyPr/>
                    <a:lstStyle/>
                    <a:p>
                      <a:pPr algn="r" fontAlgn="b"/>
                      <a:r>
                        <a:rPr lang="fr-FR" sz="1100" b="0" i="0" u="none" strike="noStrike">
                          <a:solidFill>
                            <a:srgbClr val="000000"/>
                          </a:solidFill>
                          <a:latin typeface="Calibri"/>
                        </a:rPr>
                        <a:t>0</a:t>
                      </a:r>
                    </a:p>
                  </a:txBody>
                  <a:tcPr marL="9525" marR="9525" marT="9525" marB="0" anchor="b"/>
                </a:tc>
                <a:tc>
                  <a:txBody>
                    <a:bodyPr/>
                    <a:lstStyle/>
                    <a:p>
                      <a:pPr algn="r" fontAlgn="b"/>
                      <a:r>
                        <a:rPr lang="fr-FR" sz="1100" b="0" i="0" u="none" strike="noStrike">
                          <a:solidFill>
                            <a:srgbClr val="000000"/>
                          </a:solidFill>
                          <a:latin typeface="Calibri"/>
                        </a:rPr>
                        <a:t>3</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13</a:t>
                      </a:r>
                    </a:p>
                  </a:txBody>
                  <a:tcPr marL="9525" marR="9525" marT="9525" marB="0" anchor="b"/>
                </a:tc>
              </a:tr>
              <a:tr h="262785">
                <a:tc>
                  <a:txBody>
                    <a:bodyPr/>
                    <a:lstStyle/>
                    <a:p>
                      <a:pPr algn="r" fontAlgn="b"/>
                      <a:r>
                        <a:rPr lang="fr-FR" sz="1100" b="0" i="0" u="none" strike="noStrike">
                          <a:solidFill>
                            <a:srgbClr val="000000"/>
                          </a:solidFill>
                          <a:latin typeface="Calibri"/>
                        </a:rPr>
                        <a:t>13</a:t>
                      </a:r>
                    </a:p>
                  </a:txBody>
                  <a:tcPr marL="9525" marR="9525" marT="9525" marB="0" anchor="b"/>
                </a:tc>
                <a:tc>
                  <a:txBody>
                    <a:bodyPr/>
                    <a:lstStyle/>
                    <a:p>
                      <a:pPr algn="r" fontAlgn="b"/>
                      <a:r>
                        <a:rPr lang="fr-FR" sz="1100" b="0" i="0" u="none" strike="noStrike">
                          <a:solidFill>
                            <a:srgbClr val="000000"/>
                          </a:solidFill>
                          <a:latin typeface="Calibri"/>
                        </a:rPr>
                        <a:t>0</a:t>
                      </a:r>
                    </a:p>
                  </a:txBody>
                  <a:tcPr marL="9525" marR="9525" marT="9525" marB="0" anchor="b"/>
                </a:tc>
                <a:tc>
                  <a:txBody>
                    <a:bodyPr/>
                    <a:lstStyle/>
                    <a:p>
                      <a:pPr algn="r" fontAlgn="b"/>
                      <a:r>
                        <a:rPr lang="fr-FR" sz="1100" b="0" i="0" u="none" strike="noStrike">
                          <a:solidFill>
                            <a:srgbClr val="000000"/>
                          </a:solidFill>
                          <a:latin typeface="Calibri"/>
                        </a:rPr>
                        <a:t>2</a:t>
                      </a:r>
                    </a:p>
                  </a:txBody>
                  <a:tcPr marL="9525" marR="9525" marT="9525" marB="0" anchor="b"/>
                </a:tc>
                <a:tc>
                  <a:txBody>
                    <a:bodyPr/>
                    <a:lstStyle/>
                    <a:p>
                      <a:pPr algn="r" fontAlgn="b"/>
                      <a:r>
                        <a:rPr lang="fr-FR" sz="1100" b="0" i="0" u="none" strike="noStrike">
                          <a:solidFill>
                            <a:srgbClr val="000000"/>
                          </a:solidFill>
                          <a:latin typeface="Calibri"/>
                        </a:rPr>
                        <a:t>4</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11</a:t>
                      </a:r>
                    </a:p>
                  </a:txBody>
                  <a:tcPr marL="9525" marR="9525" marT="9525" marB="0" anchor="b"/>
                </a:tc>
              </a:tr>
              <a:tr h="262785">
                <a:tc>
                  <a:txBody>
                    <a:bodyPr/>
                    <a:lstStyle/>
                    <a:p>
                      <a:pPr algn="r" fontAlgn="b"/>
                      <a:r>
                        <a:rPr lang="fr-FR" sz="1100" b="0" i="0" u="none" strike="noStrike">
                          <a:solidFill>
                            <a:srgbClr val="000000"/>
                          </a:solidFill>
                          <a:latin typeface="Calibri"/>
                        </a:rPr>
                        <a:t>14</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2</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3</a:t>
                      </a:r>
                    </a:p>
                  </a:txBody>
                  <a:tcPr marL="9525" marR="9525" marT="9525" marB="0" anchor="b"/>
                </a:tc>
                <a:tc>
                  <a:txBody>
                    <a:bodyPr/>
                    <a:lstStyle/>
                    <a:p>
                      <a:pPr algn="r" fontAlgn="b"/>
                      <a:r>
                        <a:rPr lang="fr-FR" sz="1100" b="0" i="0" u="none" strike="noStrike">
                          <a:solidFill>
                            <a:srgbClr val="000000"/>
                          </a:solidFill>
                          <a:latin typeface="Calibri"/>
                        </a:rPr>
                        <a:t>15</a:t>
                      </a:r>
                    </a:p>
                  </a:txBody>
                  <a:tcPr marL="9525" marR="9525" marT="9525" marB="0" anchor="b"/>
                </a:tc>
              </a:tr>
              <a:tr h="262785">
                <a:tc>
                  <a:txBody>
                    <a:bodyPr/>
                    <a:lstStyle/>
                    <a:p>
                      <a:pPr algn="r" fontAlgn="b"/>
                      <a:r>
                        <a:rPr lang="fr-FR" sz="1100" b="0" i="0" u="none" strike="noStrike">
                          <a:solidFill>
                            <a:srgbClr val="000000"/>
                          </a:solidFill>
                          <a:latin typeface="Calibri"/>
                        </a:rPr>
                        <a:t>15</a:t>
                      </a:r>
                    </a:p>
                  </a:txBody>
                  <a:tcPr marL="9525" marR="9525" marT="9525" marB="0" anchor="b"/>
                </a:tc>
                <a:tc>
                  <a:txBody>
                    <a:bodyPr/>
                    <a:lstStyle/>
                    <a:p>
                      <a:pPr algn="r" fontAlgn="b"/>
                      <a:r>
                        <a:rPr lang="fr-FR" sz="1100" b="0" i="0" u="none" strike="noStrike">
                          <a:solidFill>
                            <a:srgbClr val="000000"/>
                          </a:solidFill>
                          <a:latin typeface="Calibri"/>
                        </a:rPr>
                        <a:t>0</a:t>
                      </a:r>
                    </a:p>
                  </a:txBody>
                  <a:tcPr marL="9525" marR="9525" marT="9525" marB="0" anchor="b"/>
                </a:tc>
                <a:tc>
                  <a:txBody>
                    <a:bodyPr/>
                    <a:lstStyle/>
                    <a:p>
                      <a:pPr algn="r" fontAlgn="b"/>
                      <a:r>
                        <a:rPr lang="fr-FR" sz="1100" b="0" i="0" u="none" strike="noStrike">
                          <a:solidFill>
                            <a:srgbClr val="000000"/>
                          </a:solidFill>
                          <a:latin typeface="Calibri"/>
                        </a:rPr>
                        <a:t>2</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3</a:t>
                      </a:r>
                    </a:p>
                  </a:txBody>
                  <a:tcPr marL="9525" marR="9525" marT="9525" marB="0" anchor="b"/>
                </a:tc>
                <a:tc>
                  <a:txBody>
                    <a:bodyPr/>
                    <a:lstStyle/>
                    <a:p>
                      <a:pPr algn="r" fontAlgn="b"/>
                      <a:r>
                        <a:rPr lang="fr-FR" sz="1100" b="0" i="0" u="none" strike="noStrike">
                          <a:solidFill>
                            <a:srgbClr val="000000"/>
                          </a:solidFill>
                          <a:latin typeface="Calibri"/>
                        </a:rPr>
                        <a:t>10</a:t>
                      </a:r>
                    </a:p>
                  </a:txBody>
                  <a:tcPr marL="9525" marR="9525" marT="9525" marB="0" anchor="b"/>
                </a:tc>
              </a:tr>
              <a:tr h="262785">
                <a:tc>
                  <a:txBody>
                    <a:bodyPr/>
                    <a:lstStyle/>
                    <a:p>
                      <a:pPr algn="r" fontAlgn="b"/>
                      <a:r>
                        <a:rPr lang="fr-FR" sz="1100" b="0" i="0" u="none" strike="noStrike">
                          <a:solidFill>
                            <a:srgbClr val="000000"/>
                          </a:solidFill>
                          <a:latin typeface="Calibri"/>
                        </a:rPr>
                        <a:t>16</a:t>
                      </a:r>
                    </a:p>
                  </a:txBody>
                  <a:tcPr marL="9525" marR="9525" marT="9525" marB="0" anchor="b"/>
                </a:tc>
                <a:tc>
                  <a:txBody>
                    <a:bodyPr/>
                    <a:lstStyle/>
                    <a:p>
                      <a:pPr algn="r" fontAlgn="b"/>
                      <a:r>
                        <a:rPr lang="fr-FR" sz="1100" b="0" i="0" u="none" strike="noStrike">
                          <a:solidFill>
                            <a:srgbClr val="000000"/>
                          </a:solidFill>
                          <a:latin typeface="Calibri"/>
                        </a:rPr>
                        <a:t>A</a:t>
                      </a:r>
                    </a:p>
                  </a:txBody>
                  <a:tcPr marL="9525" marR="9525" marT="9525" marB="0" anchor="b"/>
                </a:tc>
                <a:tc>
                  <a:txBody>
                    <a:bodyPr/>
                    <a:lstStyle/>
                    <a:p>
                      <a:pPr algn="r" fontAlgn="b"/>
                      <a:r>
                        <a:rPr lang="fr-FR" sz="1100" b="0" i="0" u="none" strike="noStrike">
                          <a:solidFill>
                            <a:srgbClr val="000000"/>
                          </a:solidFill>
                          <a:latin typeface="Calibri"/>
                        </a:rPr>
                        <a:t>A</a:t>
                      </a:r>
                    </a:p>
                  </a:txBody>
                  <a:tcPr marL="9525" marR="9525" marT="9525" marB="0" anchor="b"/>
                </a:tc>
                <a:tc>
                  <a:txBody>
                    <a:bodyPr/>
                    <a:lstStyle/>
                    <a:p>
                      <a:pPr algn="r" fontAlgn="b"/>
                      <a:r>
                        <a:rPr lang="fr-FR" sz="1100" b="0" i="0" u="none" strike="noStrike">
                          <a:solidFill>
                            <a:srgbClr val="000000"/>
                          </a:solidFill>
                          <a:latin typeface="Calibri"/>
                        </a:rPr>
                        <a:t>A</a:t>
                      </a:r>
                    </a:p>
                  </a:txBody>
                  <a:tcPr marL="9525" marR="9525" marT="9525" marB="0" anchor="b"/>
                </a:tc>
                <a:tc>
                  <a:txBody>
                    <a:bodyPr/>
                    <a:lstStyle/>
                    <a:p>
                      <a:pPr algn="r" fontAlgn="b"/>
                      <a:r>
                        <a:rPr lang="fr-FR" sz="1100" b="0" i="0" u="none" strike="noStrike">
                          <a:solidFill>
                            <a:srgbClr val="000000"/>
                          </a:solidFill>
                          <a:latin typeface="Calibri"/>
                        </a:rPr>
                        <a:t>A</a:t>
                      </a:r>
                    </a:p>
                  </a:txBody>
                  <a:tcPr marL="9525" marR="9525" marT="9525" marB="0" anchor="b"/>
                </a:tc>
                <a:tc>
                  <a:txBody>
                    <a:bodyPr/>
                    <a:lstStyle/>
                    <a:p>
                      <a:pPr algn="r" fontAlgn="b"/>
                      <a:r>
                        <a:rPr lang="fr-FR" sz="1100" b="0" i="0" u="none" strike="noStrike">
                          <a:solidFill>
                            <a:srgbClr val="000000"/>
                          </a:solidFill>
                          <a:latin typeface="Calibri"/>
                        </a:rPr>
                        <a:t>A</a:t>
                      </a:r>
                    </a:p>
                  </a:txBody>
                  <a:tcPr marL="9525" marR="9525" marT="9525" marB="0" anchor="b"/>
                </a:tc>
              </a:tr>
              <a:tr h="262785">
                <a:tc>
                  <a:txBody>
                    <a:bodyPr/>
                    <a:lstStyle/>
                    <a:p>
                      <a:pPr algn="r" fontAlgn="b"/>
                      <a:r>
                        <a:rPr lang="fr-FR" sz="1100" b="0" i="0" u="none" strike="noStrike">
                          <a:solidFill>
                            <a:srgbClr val="000000"/>
                          </a:solidFill>
                          <a:latin typeface="Calibri"/>
                        </a:rPr>
                        <a:t>17</a:t>
                      </a:r>
                    </a:p>
                  </a:txBody>
                  <a:tcPr marL="9525" marR="9525" marT="9525" marB="0" anchor="b"/>
                </a:tc>
                <a:tc>
                  <a:txBody>
                    <a:bodyPr/>
                    <a:lstStyle/>
                    <a:p>
                      <a:pPr algn="r" fontAlgn="b"/>
                      <a:r>
                        <a:rPr lang="fr-FR" sz="1100" b="0" i="0" u="none" strike="noStrike">
                          <a:solidFill>
                            <a:srgbClr val="000000"/>
                          </a:solidFill>
                          <a:latin typeface="Calibri"/>
                        </a:rPr>
                        <a:t>0</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5</a:t>
                      </a:r>
                    </a:p>
                  </a:txBody>
                  <a:tcPr marL="9525" marR="9525" marT="9525" marB="0" anchor="b"/>
                </a:tc>
                <a:tc>
                  <a:txBody>
                    <a:bodyPr/>
                    <a:lstStyle/>
                    <a:p>
                      <a:pPr algn="r" fontAlgn="b"/>
                      <a:r>
                        <a:rPr lang="fr-FR" sz="1100" b="0" i="0" u="none" strike="noStrike">
                          <a:solidFill>
                            <a:srgbClr val="000000"/>
                          </a:solidFill>
                          <a:latin typeface="Calibri"/>
                        </a:rPr>
                        <a:t>15</a:t>
                      </a:r>
                    </a:p>
                  </a:txBody>
                  <a:tcPr marL="9525" marR="9525" marT="9525" marB="0" anchor="b"/>
                </a:tc>
              </a:tr>
              <a:tr h="262785">
                <a:tc>
                  <a:txBody>
                    <a:bodyPr/>
                    <a:lstStyle/>
                    <a:p>
                      <a:pPr algn="l" fontAlgn="b"/>
                      <a:r>
                        <a:rPr lang="fr-FR" sz="1100" b="0" i="0" u="none" strike="noStrike">
                          <a:solidFill>
                            <a:srgbClr val="000000"/>
                          </a:solidFill>
                          <a:latin typeface="Calibri"/>
                        </a:rPr>
                        <a:t> </a:t>
                      </a:r>
                    </a:p>
                  </a:txBody>
                  <a:tcPr marL="9525" marR="9525" marT="9525" marB="0" anchor="b"/>
                </a:tc>
                <a:tc>
                  <a:txBody>
                    <a:bodyPr/>
                    <a:lstStyle/>
                    <a:p>
                      <a:pPr algn="l" fontAlgn="b"/>
                      <a:r>
                        <a:rPr lang="fr-FR" sz="1100" b="0" i="0" u="none" strike="noStrike">
                          <a:solidFill>
                            <a:srgbClr val="000000"/>
                          </a:solidFill>
                          <a:latin typeface="Calibri"/>
                        </a:rPr>
                        <a:t> </a:t>
                      </a:r>
                    </a:p>
                  </a:txBody>
                  <a:tcPr marL="9525" marR="9525" marT="9525" marB="0" anchor="b"/>
                </a:tc>
                <a:tc>
                  <a:txBody>
                    <a:bodyPr/>
                    <a:lstStyle/>
                    <a:p>
                      <a:pPr algn="l" fontAlgn="b"/>
                      <a:r>
                        <a:rPr lang="fr-FR" sz="1100" b="0" i="0" u="none" strike="noStrike">
                          <a:solidFill>
                            <a:srgbClr val="000000"/>
                          </a:solidFill>
                          <a:latin typeface="Calibri"/>
                        </a:rPr>
                        <a:t> </a:t>
                      </a:r>
                    </a:p>
                  </a:txBody>
                  <a:tcPr marL="9525" marR="9525" marT="9525" marB="0" anchor="b"/>
                </a:tc>
                <a:tc>
                  <a:txBody>
                    <a:bodyPr/>
                    <a:lstStyle/>
                    <a:p>
                      <a:pPr algn="l" fontAlgn="b"/>
                      <a:r>
                        <a:rPr lang="fr-FR" sz="1100" b="0" i="0" u="none" strike="noStrike">
                          <a:solidFill>
                            <a:srgbClr val="000000"/>
                          </a:solidFill>
                          <a:latin typeface="Calibri"/>
                        </a:rPr>
                        <a:t> </a:t>
                      </a:r>
                    </a:p>
                  </a:txBody>
                  <a:tcPr marL="9525" marR="9525" marT="9525" marB="0" anchor="b"/>
                </a:tc>
                <a:tc>
                  <a:txBody>
                    <a:bodyPr/>
                    <a:lstStyle/>
                    <a:p>
                      <a:pPr algn="l" fontAlgn="b"/>
                      <a:r>
                        <a:rPr lang="fr-FR" sz="1100" b="0" i="0" u="none" strike="noStrike">
                          <a:solidFill>
                            <a:srgbClr val="000000"/>
                          </a:solidFill>
                          <a:latin typeface="Calibri"/>
                        </a:rPr>
                        <a:t> </a:t>
                      </a:r>
                    </a:p>
                  </a:txBody>
                  <a:tcPr marL="9525" marR="9525" marT="9525" marB="0" anchor="b"/>
                </a:tc>
                <a:tc>
                  <a:txBody>
                    <a:bodyPr/>
                    <a:lstStyle/>
                    <a:p>
                      <a:pPr algn="r" fontAlgn="b"/>
                      <a:r>
                        <a:rPr lang="fr-FR" sz="1100" b="0" i="0" u="none" strike="noStrike" dirty="0">
                          <a:solidFill>
                            <a:srgbClr val="000000"/>
                          </a:solidFill>
                          <a:latin typeface="Calibri"/>
                        </a:rPr>
                        <a:t>14,60</a:t>
                      </a:r>
                    </a:p>
                  </a:txBody>
                  <a:tcPr marL="9525" marR="9525" marT="9525" marB="0" anchor="b"/>
                </a:tc>
              </a:tr>
            </a:tbl>
          </a:graphicData>
        </a:graphic>
      </p:graphicFrame>
    </p:spTree>
  </p:cSld>
  <p:clrMapOvr>
    <a:masterClrMapping/>
  </p:clrMapOvr>
  <p:transition advTm="2438"/>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Ce que nous avons retenu</a:t>
            </a:r>
            <a:endParaRPr lang="fr-FR" dirty="0"/>
          </a:p>
        </p:txBody>
      </p:sp>
      <p:pic>
        <p:nvPicPr>
          <p:cNvPr id="4" name="Espace réservé du contenu 3" descr="expérience 5 001.jpg"/>
          <p:cNvPicPr>
            <a:picLocks noGrp="1" noChangeAspect="1"/>
          </p:cNvPicPr>
          <p:nvPr>
            <p:ph idx="1"/>
          </p:nvPr>
        </p:nvPicPr>
        <p:blipFill>
          <a:blip r:embed="rId3" cstate="print"/>
          <a:stretch>
            <a:fillRect/>
          </a:stretch>
        </p:blipFill>
        <p:spPr>
          <a:xfrm>
            <a:off x="2878731" y="1935163"/>
            <a:ext cx="3386537" cy="4389437"/>
          </a:xfrm>
        </p:spPr>
      </p:pic>
    </p:spTree>
    <p:custDataLst>
      <p:tags r:id="rId1"/>
    </p:custDataLst>
  </p:cSld>
  <p:clrMapOvr>
    <a:masterClrMapping/>
  </p:clrMapOvr>
  <p:transition advTm="97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jardin « bio »</a:t>
            </a:r>
            <a:endParaRPr lang="fr-FR" dirty="0"/>
          </a:p>
        </p:txBody>
      </p:sp>
      <p:sp>
        <p:nvSpPr>
          <p:cNvPr id="3" name="Espace réservé du contenu 2"/>
          <p:cNvSpPr>
            <a:spLocks noGrp="1"/>
          </p:cNvSpPr>
          <p:nvPr>
            <p:ph type="body" idx="1"/>
          </p:nvPr>
        </p:nvSpPr>
        <p:spPr>
          <a:xfrm>
            <a:off x="530352" y="2704664"/>
            <a:ext cx="7772400" cy="3653294"/>
          </a:xfrm>
        </p:spPr>
        <p:txBody>
          <a:bodyPr>
            <a:normAutofit/>
          </a:bodyPr>
          <a:lstStyle/>
          <a:p>
            <a:pPr algn="just"/>
            <a:r>
              <a:rPr lang="fr-FR" dirty="0" smtClean="0"/>
              <a:t>Un partenariat scientifique : Leslie Blin, détentrice d’un master « </a:t>
            </a:r>
            <a:r>
              <a:rPr lang="fr-FR" dirty="0" err="1" smtClean="0"/>
              <a:t>Ingeco</a:t>
            </a:r>
            <a:r>
              <a:rPr lang="fr-FR" dirty="0" smtClean="0"/>
              <a:t> » s’est proposée pour nous aider à réaliser notre projet « jardin », en partenariat avec l’Association « Sirocco ».</a:t>
            </a:r>
          </a:p>
          <a:p>
            <a:pPr algn="just"/>
            <a:r>
              <a:rPr lang="fr-FR" dirty="0" smtClean="0"/>
              <a:t>L’obtention d’un emplacement : Mr </a:t>
            </a:r>
            <a:r>
              <a:rPr lang="fr-FR" dirty="0" err="1" smtClean="0"/>
              <a:t>Mondoloni</a:t>
            </a:r>
            <a:r>
              <a:rPr lang="fr-FR" dirty="0" smtClean="0"/>
              <a:t> nous a </a:t>
            </a:r>
            <a:r>
              <a:rPr lang="fr-FR" dirty="0" smtClean="0"/>
              <a:t>autorisés </a:t>
            </a:r>
            <a:r>
              <a:rPr lang="fr-FR" dirty="0" smtClean="0"/>
              <a:t>à investir le terrain en friche en contrebas du bâtiment </a:t>
            </a:r>
            <a:r>
              <a:rPr lang="fr-FR" dirty="0" smtClean="0"/>
              <a:t>                    des </a:t>
            </a:r>
            <a:r>
              <a:rPr lang="fr-FR" dirty="0" smtClean="0"/>
              <a:t>dortoirs.</a:t>
            </a:r>
          </a:p>
          <a:p>
            <a:pPr algn="just"/>
            <a:r>
              <a:rPr lang="fr-FR" dirty="0" smtClean="0"/>
              <a:t>Ce terrain était envahi de différentes sortes de déchets que </a:t>
            </a:r>
            <a:r>
              <a:rPr lang="fr-FR" dirty="0" smtClean="0"/>
              <a:t>             nous </a:t>
            </a:r>
            <a:r>
              <a:rPr lang="fr-FR" dirty="0" smtClean="0"/>
              <a:t>avons décidé de ramasser. Cela nous a permis </a:t>
            </a:r>
            <a:r>
              <a:rPr lang="fr-FR" dirty="0" smtClean="0"/>
              <a:t>                   de </a:t>
            </a:r>
            <a:r>
              <a:rPr lang="fr-FR" dirty="0" smtClean="0"/>
              <a:t>nous intéresser au tri sélectif.</a:t>
            </a:r>
          </a:p>
        </p:txBody>
      </p:sp>
    </p:spTree>
    <p:custDataLst>
      <p:tags r:id="rId1"/>
    </p:custDataLst>
  </p:cSld>
  <p:clrMapOvr>
    <a:masterClrMapping/>
  </p:clrMapOvr>
  <p:transition advTm="637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438896"/>
          </a:xfrm>
        </p:spPr>
        <p:txBody>
          <a:bodyPr>
            <a:normAutofit fontScale="90000"/>
          </a:bodyPr>
          <a:lstStyle/>
          <a:p>
            <a:pPr algn="ctr"/>
            <a:r>
              <a:rPr lang="fr-FR" dirty="0" smtClean="0"/>
              <a:t>La fabrication des nichoirs</a:t>
            </a:r>
            <a:endParaRPr lang="fr-FR" dirty="0"/>
          </a:p>
        </p:txBody>
      </p:sp>
      <p:pic>
        <p:nvPicPr>
          <p:cNvPr id="4" name="Picture 5"/>
          <p:cNvPicPr>
            <a:picLocks noGrp="1" noChangeAspect="1" noChangeArrowheads="1"/>
          </p:cNvPicPr>
          <p:nvPr>
            <p:ph idx="1"/>
          </p:nvPr>
        </p:nvPicPr>
        <p:blipFill>
          <a:blip r:embed="rId3" cstate="print"/>
          <a:srcRect/>
          <a:stretch>
            <a:fillRect/>
          </a:stretch>
        </p:blipFill>
        <p:spPr bwMode="auto">
          <a:xfrm>
            <a:off x="4929190" y="1357298"/>
            <a:ext cx="3776261" cy="5038725"/>
          </a:xfrm>
          <a:prstGeom prst="rect">
            <a:avLst/>
          </a:prstGeom>
          <a:noFill/>
          <a:ln w="9525">
            <a:noFill/>
            <a:miter lim="800000"/>
            <a:headEnd/>
            <a:tailEnd/>
          </a:ln>
          <a:effectLst/>
        </p:spPr>
      </p:pic>
      <p:sp>
        <p:nvSpPr>
          <p:cNvPr id="7" name="ZoneTexte 6"/>
          <p:cNvSpPr txBox="1"/>
          <p:nvPr/>
        </p:nvSpPr>
        <p:spPr>
          <a:xfrm>
            <a:off x="1285852" y="1500174"/>
            <a:ext cx="3214710" cy="2031325"/>
          </a:xfrm>
          <a:prstGeom prst="rect">
            <a:avLst/>
          </a:prstGeom>
          <a:noFill/>
        </p:spPr>
        <p:txBody>
          <a:bodyPr wrap="square" rtlCol="0">
            <a:spAutoFit/>
          </a:bodyPr>
          <a:lstStyle/>
          <a:p>
            <a:r>
              <a:rPr lang="fr-FR" dirty="0" smtClean="0"/>
              <a:t>Patron </a:t>
            </a:r>
          </a:p>
          <a:p>
            <a:endParaRPr lang="fr-FR" dirty="0" smtClean="0"/>
          </a:p>
          <a:p>
            <a:r>
              <a:rPr lang="fr-FR" dirty="0" smtClean="0"/>
              <a:t>Chaque élève de 6</a:t>
            </a:r>
            <a:r>
              <a:rPr lang="fr-FR" baseline="30000" dirty="0" smtClean="0"/>
              <a:t>ème</a:t>
            </a:r>
            <a:r>
              <a:rPr lang="fr-FR" dirty="0" smtClean="0"/>
              <a:t> </a:t>
            </a:r>
            <a:r>
              <a:rPr lang="fr-FR" dirty="0" smtClean="0"/>
              <a:t>et </a:t>
            </a:r>
            <a:r>
              <a:rPr lang="fr-FR" dirty="0" smtClean="0"/>
              <a:t>de 5</a:t>
            </a:r>
            <a:r>
              <a:rPr lang="fr-FR" baseline="30000" dirty="0" smtClean="0"/>
              <a:t>ème</a:t>
            </a:r>
            <a:r>
              <a:rPr lang="fr-FR" dirty="0" smtClean="0"/>
              <a:t> a réalisé </a:t>
            </a:r>
            <a:r>
              <a:rPr lang="fr-FR" dirty="0" smtClean="0"/>
              <a:t> un </a:t>
            </a:r>
            <a:r>
              <a:rPr lang="fr-FR" dirty="0" smtClean="0"/>
              <a:t>nichoir . </a:t>
            </a:r>
          </a:p>
          <a:p>
            <a:r>
              <a:rPr lang="fr-FR" dirty="0" smtClean="0"/>
              <a:t>Ils ont été exposés au CDI en même temps que l’exposition «  chauve-souris ».</a:t>
            </a:r>
            <a:endParaRPr lang="fr-FR" dirty="0"/>
          </a:p>
        </p:txBody>
      </p:sp>
      <p:sp>
        <p:nvSpPr>
          <p:cNvPr id="8" name="Flèche droite 7"/>
          <p:cNvSpPr/>
          <p:nvPr/>
        </p:nvSpPr>
        <p:spPr>
          <a:xfrm>
            <a:off x="3286116" y="1571612"/>
            <a:ext cx="571504"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1027" name="Picture 3"/>
          <p:cNvPicPr>
            <a:picLocks noChangeAspect="1" noChangeArrowheads="1"/>
          </p:cNvPicPr>
          <p:nvPr/>
        </p:nvPicPr>
        <p:blipFill>
          <a:blip r:embed="rId4" cstate="print"/>
          <a:srcRect/>
          <a:stretch>
            <a:fillRect/>
          </a:stretch>
        </p:blipFill>
        <p:spPr bwMode="auto">
          <a:xfrm>
            <a:off x="1500166" y="4071942"/>
            <a:ext cx="2900354" cy="2175266"/>
          </a:xfrm>
          <a:prstGeom prst="rect">
            <a:avLst/>
          </a:prstGeom>
          <a:noFill/>
          <a:ln w="9525">
            <a:noFill/>
            <a:miter lim="800000"/>
            <a:headEnd/>
            <a:tailEnd/>
          </a:ln>
          <a:effectLst/>
        </p:spPr>
      </p:pic>
    </p:spTree>
    <p:custDataLst>
      <p:tags r:id="rId1"/>
    </p:custDataLst>
  </p:cSld>
  <p:clrMapOvr>
    <a:masterClrMapping/>
  </p:clrMapOvr>
  <p:transition advTm="1326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3000"/>
                                        <p:tgtEl>
                                          <p:spTgt spid="4"/>
                                        </p:tgtEl>
                                      </p:cBhvr>
                                    </p:animEffect>
                                  </p:childTnLst>
                                </p:cTn>
                              </p:par>
                            </p:childTnLst>
                          </p:cTn>
                        </p:par>
                        <p:par>
                          <p:cTn id="8" fill="hold">
                            <p:stCondLst>
                              <p:cond delay="3000"/>
                            </p:stCondLst>
                            <p:childTnLst>
                              <p:par>
                                <p:cTn id="9" presetID="5" presetClass="entr" presetSubtype="1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checkerboard(across)">
                                      <p:cBhvr>
                                        <p:cTn id="11" dur="3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photo jardin 044.jpg"/>
          <p:cNvPicPr>
            <a:picLocks noChangeAspect="1"/>
          </p:cNvPicPr>
          <p:nvPr/>
        </p:nvPicPr>
        <p:blipFill>
          <a:blip r:embed="rId3" cstate="print"/>
          <a:stretch>
            <a:fillRect/>
          </a:stretch>
        </p:blipFill>
        <p:spPr>
          <a:xfrm>
            <a:off x="571472" y="3857628"/>
            <a:ext cx="3810026" cy="2857520"/>
          </a:xfrm>
          <a:prstGeom prst="rect">
            <a:avLst/>
          </a:prstGeom>
        </p:spPr>
      </p:pic>
      <p:pic>
        <p:nvPicPr>
          <p:cNvPr id="4" name="Image 3" descr="photo jardin 043.jpg"/>
          <p:cNvPicPr>
            <a:picLocks noChangeAspect="1"/>
          </p:cNvPicPr>
          <p:nvPr/>
        </p:nvPicPr>
        <p:blipFill>
          <a:blip r:embed="rId4" cstate="print"/>
          <a:stretch>
            <a:fillRect/>
          </a:stretch>
        </p:blipFill>
        <p:spPr>
          <a:xfrm>
            <a:off x="4429124" y="3857628"/>
            <a:ext cx="3857620" cy="2893215"/>
          </a:xfrm>
          <a:prstGeom prst="rect">
            <a:avLst/>
          </a:prstGeom>
        </p:spPr>
      </p:pic>
      <p:sp>
        <p:nvSpPr>
          <p:cNvPr id="2" name="Titre 1"/>
          <p:cNvSpPr>
            <a:spLocks noGrp="1"/>
          </p:cNvSpPr>
          <p:nvPr>
            <p:ph type="title"/>
          </p:nvPr>
        </p:nvSpPr>
        <p:spPr/>
        <p:txBody>
          <a:bodyPr/>
          <a:lstStyle/>
          <a:p>
            <a:r>
              <a:rPr lang="fr-FR" sz="5400" dirty="0" smtClean="0"/>
              <a:t>Les panneaux signalétiques pour le sentier botanique de </a:t>
            </a:r>
            <a:r>
              <a:rPr lang="fr-FR" sz="5400" dirty="0" err="1" smtClean="0"/>
              <a:t>Savaghju</a:t>
            </a:r>
            <a:endParaRPr lang="fr-FR" sz="5400" dirty="0"/>
          </a:p>
        </p:txBody>
      </p:sp>
      <p:sp>
        <p:nvSpPr>
          <p:cNvPr id="3" name="Espace réservé du texte 2"/>
          <p:cNvSpPr>
            <a:spLocks noGrp="1"/>
          </p:cNvSpPr>
          <p:nvPr>
            <p:ph type="body" idx="1"/>
          </p:nvPr>
        </p:nvSpPr>
        <p:spPr/>
        <p:txBody>
          <a:bodyPr>
            <a:normAutofit fontScale="92500" lnSpcReduction="20000"/>
          </a:bodyPr>
          <a:lstStyle/>
          <a:p>
            <a:r>
              <a:rPr lang="fr-FR" dirty="0" smtClean="0"/>
              <a:t>L’herbier : récolte, conservation, identification, numérisation</a:t>
            </a:r>
          </a:p>
          <a:p>
            <a:r>
              <a:rPr lang="fr-FR" dirty="0" smtClean="0"/>
              <a:t>La fiche d’identité des arbres choisis</a:t>
            </a:r>
          </a:p>
          <a:p>
            <a:r>
              <a:rPr lang="fr-FR" dirty="0" smtClean="0"/>
              <a:t>La constitution du document numérisé : </a:t>
            </a:r>
            <a:r>
              <a:rPr lang="fr-FR" dirty="0" err="1" smtClean="0"/>
              <a:t>scannérisation</a:t>
            </a:r>
            <a:r>
              <a:rPr lang="fr-FR" dirty="0" smtClean="0"/>
              <a:t> d’une branche et inclusion du texte.</a:t>
            </a:r>
          </a:p>
          <a:p>
            <a:r>
              <a:rPr lang="fr-FR" dirty="0" smtClean="0"/>
              <a:t>La stylisation d’une branche, la réalisation de « </a:t>
            </a:r>
            <a:r>
              <a:rPr lang="fr-FR" dirty="0" err="1" smtClean="0"/>
              <a:t>magnets</a:t>
            </a:r>
            <a:r>
              <a:rPr lang="fr-FR" dirty="0" smtClean="0"/>
              <a:t> » en atelier.</a:t>
            </a:r>
          </a:p>
          <a:p>
            <a:endParaRPr lang="fr-FR" dirty="0"/>
          </a:p>
        </p:txBody>
      </p:sp>
    </p:spTree>
    <p:custDataLst>
      <p:tags r:id="rId1"/>
    </p:custDataLst>
  </p:cSld>
  <p:clrMapOvr>
    <a:masterClrMapping/>
  </p:clrMapOvr>
  <p:transition advTm="124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vertic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L’herbier (1)</a:t>
            </a:r>
            <a:endParaRPr lang="fr-FR" dirty="0"/>
          </a:p>
        </p:txBody>
      </p:sp>
      <p:pic>
        <p:nvPicPr>
          <p:cNvPr id="6" name="Espace réservé du contenu 5" descr="le chêne vert Mathias.jpg"/>
          <p:cNvPicPr>
            <a:picLocks noGrp="1" noChangeAspect="1"/>
          </p:cNvPicPr>
          <p:nvPr>
            <p:ph idx="1"/>
          </p:nvPr>
        </p:nvPicPr>
        <p:blipFill>
          <a:blip r:embed="rId3" cstate="print"/>
          <a:stretch>
            <a:fillRect/>
          </a:stretch>
        </p:blipFill>
        <p:spPr>
          <a:xfrm>
            <a:off x="714348" y="1843573"/>
            <a:ext cx="8001056" cy="4676542"/>
          </a:xfrm>
        </p:spPr>
      </p:pic>
    </p:spTree>
    <p:custDataLst>
      <p:tags r:id="rId1"/>
    </p:custDataLst>
  </p:cSld>
  <p:clrMapOvr>
    <a:masterClrMapping/>
  </p:clrMapOvr>
  <p:transition advTm="101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938962"/>
          </a:xfrm>
        </p:spPr>
        <p:txBody>
          <a:bodyPr/>
          <a:lstStyle/>
          <a:p>
            <a:r>
              <a:rPr lang="fr-FR" dirty="0" smtClean="0"/>
              <a:t>L’herbier (2)</a:t>
            </a:r>
            <a:endParaRPr lang="fr-FR" dirty="0"/>
          </a:p>
        </p:txBody>
      </p:sp>
      <p:pic>
        <p:nvPicPr>
          <p:cNvPr id="6" name="Espace réservé du contenu 5" descr="l'arbousier abdel.jpg"/>
          <p:cNvPicPr>
            <a:picLocks noGrp="1" noChangeAspect="1"/>
          </p:cNvPicPr>
          <p:nvPr>
            <p:ph idx="1"/>
          </p:nvPr>
        </p:nvPicPr>
        <p:blipFill>
          <a:blip r:embed="rId3" cstate="print"/>
          <a:stretch>
            <a:fillRect/>
          </a:stretch>
        </p:blipFill>
        <p:spPr>
          <a:xfrm>
            <a:off x="357158" y="1688523"/>
            <a:ext cx="8643998" cy="5026625"/>
          </a:xfrm>
        </p:spPr>
      </p:pic>
    </p:spTree>
    <p:custDataLst>
      <p:tags r:id="rId1"/>
    </p:custDataLst>
  </p:cSld>
  <p:clrMapOvr>
    <a:masterClrMapping/>
  </p:clrMapOvr>
  <p:transition advTm="834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L‘herbier (3)</a:t>
            </a:r>
            <a:endParaRPr lang="fr-FR" dirty="0"/>
          </a:p>
        </p:txBody>
      </p:sp>
      <p:sp>
        <p:nvSpPr>
          <p:cNvPr id="3" name="Espace réservé du contenu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47500" lnSpcReduction="20000"/>
          </a:bodyPr>
          <a:lstStyle/>
          <a:p>
            <a:r>
              <a:rPr lang="fr-FR" b="1" dirty="0" smtClean="0"/>
              <a:t>U </a:t>
            </a:r>
            <a:r>
              <a:rPr lang="fr-FR" b="1" dirty="0" err="1" smtClean="0"/>
              <a:t>pinu</a:t>
            </a:r>
            <a:r>
              <a:rPr lang="fr-FR" b="1" dirty="0" smtClean="0"/>
              <a:t> </a:t>
            </a:r>
            <a:r>
              <a:rPr lang="fr-FR" b="1" dirty="0" err="1" smtClean="0"/>
              <a:t>marittimu</a:t>
            </a:r>
            <a:endParaRPr lang="fr-FR" dirty="0" smtClean="0"/>
          </a:p>
          <a:p>
            <a:r>
              <a:rPr lang="fr-FR" b="1" dirty="0" err="1" smtClean="0"/>
              <a:t>Pinus</a:t>
            </a:r>
            <a:r>
              <a:rPr lang="fr-FR" b="1" dirty="0" smtClean="0"/>
              <a:t> </a:t>
            </a:r>
            <a:r>
              <a:rPr lang="fr-FR" b="1" dirty="0" err="1" smtClean="0"/>
              <a:t>pinaster</a:t>
            </a:r>
            <a:endParaRPr lang="fr-FR" dirty="0" smtClean="0"/>
          </a:p>
          <a:p>
            <a:r>
              <a:rPr lang="fr-FR" b="1" dirty="0" smtClean="0"/>
              <a:t>Le pin maritime</a:t>
            </a:r>
            <a:endParaRPr lang="fr-FR" dirty="0" smtClean="0"/>
          </a:p>
          <a:p>
            <a:r>
              <a:rPr lang="fr-FR" b="1" dirty="0" smtClean="0"/>
              <a:t>On l’appelle aussi « pin de </a:t>
            </a:r>
            <a:r>
              <a:rPr lang="fr-FR" b="1" dirty="0" err="1" smtClean="0"/>
              <a:t>Corté</a:t>
            </a:r>
            <a:r>
              <a:rPr lang="fr-FR" b="1" dirty="0" smtClean="0"/>
              <a:t> ».</a:t>
            </a:r>
            <a:endParaRPr lang="fr-FR" dirty="0" smtClean="0"/>
          </a:p>
          <a:p>
            <a:r>
              <a:rPr lang="fr-FR" dirty="0" smtClean="0"/>
              <a:t> </a:t>
            </a:r>
          </a:p>
          <a:p>
            <a:pPr algn="just"/>
            <a:r>
              <a:rPr lang="fr-FR" dirty="0" smtClean="0">
                <a:solidFill>
                  <a:schemeClr val="tx1"/>
                </a:solidFill>
              </a:rPr>
              <a:t>C'est un arbre qui peut atteindre 30 m de haut  </a:t>
            </a:r>
            <a:r>
              <a:rPr lang="fr-FR" dirty="0" smtClean="0">
                <a:solidFill>
                  <a:schemeClr val="tx1"/>
                </a:solidFill>
              </a:rPr>
              <a:t>                     et  qui </a:t>
            </a:r>
            <a:r>
              <a:rPr lang="fr-FR" dirty="0" smtClean="0">
                <a:solidFill>
                  <a:schemeClr val="tx1"/>
                </a:solidFill>
              </a:rPr>
              <a:t>peut vivre jusqu'à 500 ans.</a:t>
            </a:r>
          </a:p>
          <a:p>
            <a:pPr algn="just"/>
            <a:r>
              <a:rPr lang="fr-FR" dirty="0" smtClean="0">
                <a:solidFill>
                  <a:schemeClr val="tx1"/>
                </a:solidFill>
              </a:rPr>
              <a:t>L’écorc</a:t>
            </a:r>
            <a:r>
              <a:rPr lang="fr-FR" dirty="0" smtClean="0">
                <a:solidFill>
                  <a:schemeClr val="tx1"/>
                </a:solidFill>
              </a:rPr>
              <a:t>e </a:t>
            </a:r>
            <a:r>
              <a:rPr lang="fr-FR" dirty="0" smtClean="0">
                <a:solidFill>
                  <a:schemeClr val="tx1"/>
                </a:solidFill>
              </a:rPr>
              <a:t>est </a:t>
            </a:r>
            <a:r>
              <a:rPr lang="fr-FR" dirty="0" smtClean="0">
                <a:solidFill>
                  <a:schemeClr val="tx1"/>
                </a:solidFill>
              </a:rPr>
              <a:t>gris pâle chez les sujets jeunes, devient rougeâtre puis rougeâtre-noir au fil de l'âge. </a:t>
            </a:r>
          </a:p>
          <a:p>
            <a:pPr algn="just"/>
            <a:r>
              <a:rPr lang="fr-FR" dirty="0" smtClean="0">
                <a:solidFill>
                  <a:schemeClr val="tx1"/>
                </a:solidFill>
              </a:rPr>
              <a:t>Les aiguilles, épaisses </a:t>
            </a:r>
            <a:r>
              <a:rPr lang="fr-FR" dirty="0" smtClean="0">
                <a:solidFill>
                  <a:schemeClr val="tx1"/>
                </a:solidFill>
              </a:rPr>
              <a:t>et rigides, sont groupées par deux. Elles mesurent de 10 à 20 cm de long, sont persistantes, de couleur vert foncé et luisantes. </a:t>
            </a:r>
            <a:r>
              <a:rPr lang="fr-FR" dirty="0" smtClean="0">
                <a:solidFill>
                  <a:schemeClr val="tx1"/>
                </a:solidFill>
              </a:rPr>
              <a:t>                      La </a:t>
            </a:r>
            <a:r>
              <a:rPr lang="fr-FR" dirty="0" smtClean="0">
                <a:solidFill>
                  <a:schemeClr val="tx1"/>
                </a:solidFill>
              </a:rPr>
              <a:t>base des deux aiguilles jumelles est entourée </a:t>
            </a:r>
            <a:r>
              <a:rPr lang="fr-FR" dirty="0" smtClean="0">
                <a:solidFill>
                  <a:schemeClr val="tx1"/>
                </a:solidFill>
              </a:rPr>
              <a:t>                 par </a:t>
            </a:r>
            <a:r>
              <a:rPr lang="fr-FR" dirty="0" smtClean="0">
                <a:solidFill>
                  <a:schemeClr val="tx1"/>
                </a:solidFill>
              </a:rPr>
              <a:t>une gaine. </a:t>
            </a:r>
          </a:p>
          <a:p>
            <a:pPr algn="just"/>
            <a:r>
              <a:rPr lang="fr-FR" dirty="0" smtClean="0">
                <a:solidFill>
                  <a:schemeClr val="tx1"/>
                </a:solidFill>
              </a:rPr>
              <a:t>Les cônes (pignes de pin) sont gros et longs de 9 à 18 cm. Les écailles sont symétriques. Les cônes vont </a:t>
            </a:r>
            <a:r>
              <a:rPr lang="fr-FR" dirty="0" smtClean="0">
                <a:solidFill>
                  <a:schemeClr val="tx1"/>
                </a:solidFill>
              </a:rPr>
              <a:t>                 du </a:t>
            </a:r>
            <a:r>
              <a:rPr lang="fr-FR" dirty="0" smtClean="0">
                <a:solidFill>
                  <a:schemeClr val="tx1"/>
                </a:solidFill>
              </a:rPr>
              <a:t>vert jusqu’au brun roux quand le fruit est mûr. </a:t>
            </a:r>
          </a:p>
          <a:p>
            <a:pPr algn="just"/>
            <a:r>
              <a:rPr lang="fr-FR" dirty="0" smtClean="0">
                <a:solidFill>
                  <a:schemeClr val="tx1"/>
                </a:solidFill>
              </a:rPr>
              <a:t>Cet arbre est commun sur les côtes de </a:t>
            </a:r>
            <a:r>
              <a:rPr lang="fr-FR" dirty="0" smtClean="0">
                <a:solidFill>
                  <a:schemeClr val="tx1"/>
                </a:solidFill>
              </a:rPr>
              <a:t>l’océan Atlantique </a:t>
            </a:r>
            <a:r>
              <a:rPr lang="fr-FR" dirty="0" smtClean="0">
                <a:solidFill>
                  <a:schemeClr val="tx1"/>
                </a:solidFill>
              </a:rPr>
              <a:t>et </a:t>
            </a:r>
            <a:r>
              <a:rPr lang="fr-FR" dirty="0" smtClean="0">
                <a:solidFill>
                  <a:schemeClr val="tx1"/>
                </a:solidFill>
              </a:rPr>
              <a:t>de </a:t>
            </a:r>
            <a:r>
              <a:rPr lang="fr-FR" dirty="0" smtClean="0">
                <a:solidFill>
                  <a:schemeClr val="tx1"/>
                </a:solidFill>
              </a:rPr>
              <a:t>la Méditerranée. Assez </a:t>
            </a:r>
            <a:r>
              <a:rPr lang="fr-FR" dirty="0" smtClean="0">
                <a:solidFill>
                  <a:schemeClr val="tx1"/>
                </a:solidFill>
              </a:rPr>
              <a:t>commun </a:t>
            </a:r>
            <a:r>
              <a:rPr lang="fr-FR" dirty="0" smtClean="0">
                <a:solidFill>
                  <a:schemeClr val="tx1"/>
                </a:solidFill>
              </a:rPr>
              <a:t>                  en France, Espagne, Italie, Portugal et Maroc,                          on </a:t>
            </a:r>
            <a:r>
              <a:rPr lang="fr-FR" dirty="0" smtClean="0">
                <a:solidFill>
                  <a:schemeClr val="tx1"/>
                </a:solidFill>
              </a:rPr>
              <a:t>le trouve aussi </a:t>
            </a:r>
            <a:r>
              <a:rPr lang="fr-FR" dirty="0" smtClean="0">
                <a:solidFill>
                  <a:schemeClr val="tx1"/>
                </a:solidFill>
              </a:rPr>
              <a:t>en Afrique du Sud où </a:t>
            </a:r>
            <a:r>
              <a:rPr lang="fr-FR" dirty="0" smtClean="0">
                <a:solidFill>
                  <a:schemeClr val="tx1"/>
                </a:solidFill>
              </a:rPr>
              <a:t>il est cultivé </a:t>
            </a:r>
            <a:r>
              <a:rPr lang="fr-FR" dirty="0" smtClean="0">
                <a:solidFill>
                  <a:schemeClr val="tx1"/>
                </a:solidFill>
              </a:rPr>
              <a:t>              à </a:t>
            </a:r>
            <a:r>
              <a:rPr lang="fr-FR" dirty="0" smtClean="0">
                <a:solidFill>
                  <a:schemeClr val="tx1"/>
                </a:solidFill>
              </a:rPr>
              <a:t>grande échelle. L'espèce couvre actuellement plus </a:t>
            </a:r>
            <a:r>
              <a:rPr lang="fr-FR" dirty="0" smtClean="0">
                <a:solidFill>
                  <a:schemeClr val="tx1"/>
                </a:solidFill>
              </a:rPr>
              <a:t>               de </a:t>
            </a:r>
            <a:r>
              <a:rPr lang="fr-FR" dirty="0" smtClean="0">
                <a:solidFill>
                  <a:schemeClr val="tx1"/>
                </a:solidFill>
              </a:rPr>
              <a:t>10% de la surface boisée française</a:t>
            </a:r>
            <a:r>
              <a:rPr lang="fr-FR" dirty="0" smtClean="0">
                <a:solidFill>
                  <a:schemeClr val="tx1"/>
                </a:solidFill>
              </a:rPr>
              <a:t>.      </a:t>
            </a:r>
            <a:endParaRPr lang="fr-FR" dirty="0" smtClean="0">
              <a:solidFill>
                <a:schemeClr val="tx1"/>
              </a:solidFill>
            </a:endParaRPr>
          </a:p>
          <a:p>
            <a:endParaRPr lang="fr-FR" dirty="0"/>
          </a:p>
        </p:txBody>
      </p:sp>
      <p:pic>
        <p:nvPicPr>
          <p:cNvPr id="1026" name="Image 1" descr="C:\Documents and Settings\Luciani\Mes documents\Mes numérisations\Numériser0007.jpg"/>
          <p:cNvPicPr>
            <a:picLocks noGrp="1" noChangeAspect="1" noChangeArrowheads="1"/>
          </p:cNvPicPr>
          <p:nvPr>
            <p:ph sz="half" idx="2"/>
          </p:nvPr>
        </p:nvPicPr>
        <p:blipFill>
          <a:blip r:embed="rId3" cstate="print"/>
          <a:srcRect/>
          <a:stretch>
            <a:fillRect/>
          </a:stretch>
        </p:blipFill>
        <p:spPr bwMode="auto">
          <a:xfrm>
            <a:off x="5055522" y="1920875"/>
            <a:ext cx="3223956" cy="4433888"/>
          </a:xfrm>
          <a:prstGeom prst="rect">
            <a:avLst/>
          </a:prstGeom>
          <a:noFill/>
          <a:ln w="9525">
            <a:noFill/>
            <a:miter lim="800000"/>
            <a:headEnd/>
            <a:tailEnd/>
          </a:ln>
        </p:spPr>
      </p:pic>
    </p:spTree>
    <p:custDataLst>
      <p:tags r:id="rId1"/>
    </p:custDataLst>
  </p:cSld>
  <p:clrMapOvr>
    <a:masterClrMapping/>
  </p:clrMapOvr>
  <p:transition advTm="931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1176997"/>
            <a:ext cx="2212848" cy="466054"/>
          </a:xfrm>
        </p:spPr>
        <p:txBody>
          <a:bodyPr anchor="t"/>
          <a:lstStyle/>
          <a:p>
            <a:pPr algn="ctr"/>
            <a:r>
              <a:rPr lang="fr-FR" dirty="0" smtClean="0"/>
              <a:t>L’herbier (4)</a:t>
            </a:r>
            <a:endParaRPr lang="fr-FR" dirty="0"/>
          </a:p>
        </p:txBody>
      </p:sp>
      <p:sp>
        <p:nvSpPr>
          <p:cNvPr id="4" name="Espace réservé du contenu 3"/>
          <p:cNvSpPr>
            <a:spLocks noGrp="1"/>
          </p:cNvSpPr>
          <p:nvPr>
            <p:ph type="body" sz="half" idx="2"/>
          </p:nvPr>
        </p:nvSpPr>
        <p:spPr>
          <a:xfrm>
            <a:off x="609600" y="1714488"/>
            <a:ext cx="3033706" cy="4143404"/>
          </a:xfrm>
        </p:spPr>
        <p:txBody>
          <a:bodyPr>
            <a:normAutofit fontScale="55000" lnSpcReduction="20000"/>
          </a:bodyPr>
          <a:lstStyle/>
          <a:p>
            <a:pPr>
              <a:lnSpc>
                <a:spcPct val="120000"/>
              </a:lnSpc>
            </a:pPr>
            <a:r>
              <a:rPr lang="fr-FR" sz="2200" b="1" dirty="0" smtClean="0">
                <a:latin typeface="Times New Roman" pitchFamily="18" charset="0"/>
                <a:cs typeface="Times New Roman" pitchFamily="18" charset="0"/>
              </a:rPr>
              <a:t>U </a:t>
            </a:r>
            <a:r>
              <a:rPr lang="fr-FR" sz="2200" b="1" dirty="0" err="1" smtClean="0">
                <a:latin typeface="Times New Roman" pitchFamily="18" charset="0"/>
                <a:cs typeface="Times New Roman" pitchFamily="18" charset="0"/>
              </a:rPr>
              <a:t>piralzu</a:t>
            </a:r>
            <a:endParaRPr lang="fr-FR" sz="2200" dirty="0" smtClean="0">
              <a:latin typeface="Times New Roman" pitchFamily="18" charset="0"/>
              <a:cs typeface="Times New Roman" pitchFamily="18" charset="0"/>
            </a:endParaRPr>
          </a:p>
          <a:p>
            <a:pPr>
              <a:lnSpc>
                <a:spcPct val="120000"/>
              </a:lnSpc>
            </a:pPr>
            <a:r>
              <a:rPr lang="fr-FR" sz="2200" b="1" dirty="0" err="1" smtClean="0">
                <a:latin typeface="Times New Roman" pitchFamily="18" charset="0"/>
                <a:cs typeface="Times New Roman" pitchFamily="18" charset="0"/>
              </a:rPr>
              <a:t>Alnus</a:t>
            </a:r>
            <a:r>
              <a:rPr lang="fr-FR" sz="2200" b="1" dirty="0" smtClean="0">
                <a:latin typeface="Times New Roman" pitchFamily="18" charset="0"/>
                <a:cs typeface="Times New Roman" pitchFamily="18" charset="0"/>
              </a:rPr>
              <a:t> </a:t>
            </a:r>
            <a:r>
              <a:rPr lang="fr-FR" sz="2200" b="1" dirty="0" err="1" smtClean="0">
                <a:latin typeface="Times New Roman" pitchFamily="18" charset="0"/>
                <a:cs typeface="Times New Roman" pitchFamily="18" charset="0"/>
              </a:rPr>
              <a:t>cordata</a:t>
            </a:r>
            <a:endParaRPr lang="fr-FR" sz="2200" dirty="0" smtClean="0">
              <a:latin typeface="Times New Roman" pitchFamily="18" charset="0"/>
              <a:cs typeface="Times New Roman" pitchFamily="18" charset="0"/>
            </a:endParaRPr>
          </a:p>
          <a:p>
            <a:pPr>
              <a:lnSpc>
                <a:spcPct val="120000"/>
              </a:lnSpc>
            </a:pPr>
            <a:r>
              <a:rPr lang="fr-FR" sz="2200" b="1" dirty="0" smtClean="0">
                <a:latin typeface="Times New Roman" pitchFamily="18" charset="0"/>
                <a:cs typeface="Times New Roman" pitchFamily="18" charset="0"/>
              </a:rPr>
              <a:t>L’aulne cordé ou aulne de Corse.</a:t>
            </a:r>
            <a:endParaRPr lang="fr-FR" sz="2200" dirty="0" smtClean="0">
              <a:latin typeface="Times New Roman" pitchFamily="18" charset="0"/>
              <a:cs typeface="Times New Roman" pitchFamily="18" charset="0"/>
            </a:endParaRPr>
          </a:p>
          <a:p>
            <a:pPr algn="just">
              <a:lnSpc>
                <a:spcPct val="120000"/>
              </a:lnSpc>
            </a:pPr>
            <a:r>
              <a:rPr lang="fr-FR" sz="2200" dirty="0" smtClean="0">
                <a:latin typeface="Times New Roman" pitchFamily="18" charset="0"/>
                <a:cs typeface="Times New Roman" pitchFamily="18" charset="0"/>
              </a:rPr>
              <a:t>C'est un arbre de taille moyenne (17-25 </a:t>
            </a:r>
            <a:r>
              <a:rPr lang="fr-FR" sz="2200" dirty="0" smtClean="0">
                <a:latin typeface="Times New Roman" pitchFamily="18" charset="0"/>
                <a:cs typeface="Times New Roman" pitchFamily="18" charset="0"/>
              </a:rPr>
              <a:t>mètres </a:t>
            </a:r>
            <a:r>
              <a:rPr lang="fr-FR" sz="2200" dirty="0" smtClean="0">
                <a:latin typeface="Times New Roman" pitchFamily="18" charset="0"/>
                <a:cs typeface="Times New Roman" pitchFamily="18" charset="0"/>
              </a:rPr>
              <a:t>de hauteur </a:t>
            </a:r>
            <a:r>
              <a:rPr lang="fr-FR" sz="2200" dirty="0" smtClean="0">
                <a:latin typeface="Times New Roman" pitchFamily="18" charset="0"/>
                <a:cs typeface="Times New Roman" pitchFamily="18" charset="0"/>
              </a:rPr>
              <a:t>exceptionnellement 28 mètres), </a:t>
            </a:r>
            <a:r>
              <a:rPr lang="fr-FR" sz="2200" dirty="0" smtClean="0">
                <a:latin typeface="Times New Roman" pitchFamily="18" charset="0"/>
                <a:cs typeface="Times New Roman" pitchFamily="18" charset="0"/>
              </a:rPr>
              <a:t>avec un tronc pouvant aller jusqu'à </a:t>
            </a:r>
            <a:r>
              <a:rPr lang="fr-FR" sz="2200" dirty="0" smtClean="0">
                <a:latin typeface="Times New Roman" pitchFamily="18" charset="0"/>
                <a:cs typeface="Times New Roman" pitchFamily="18" charset="0"/>
              </a:rPr>
              <a:t>1 mètre               de </a:t>
            </a:r>
            <a:r>
              <a:rPr lang="fr-FR" sz="2200" dirty="0" smtClean="0">
                <a:latin typeface="Times New Roman" pitchFamily="18" charset="0"/>
                <a:cs typeface="Times New Roman" pitchFamily="18" charset="0"/>
              </a:rPr>
              <a:t>diamètre.</a:t>
            </a:r>
          </a:p>
          <a:p>
            <a:pPr algn="just">
              <a:lnSpc>
                <a:spcPct val="120000"/>
              </a:lnSpc>
            </a:pPr>
            <a:r>
              <a:rPr lang="fr-FR" sz="2200" dirty="0" smtClean="0">
                <a:latin typeface="Times New Roman" pitchFamily="18" charset="0"/>
                <a:cs typeface="Times New Roman" pitchFamily="18" charset="0"/>
              </a:rPr>
              <a:t>Les feuilles sont </a:t>
            </a:r>
            <a:r>
              <a:rPr lang="fr-FR" sz="2200" dirty="0" smtClean="0">
                <a:latin typeface="Times New Roman" pitchFamily="18" charset="0"/>
                <a:cs typeface="Times New Roman" pitchFamily="18" charset="0"/>
              </a:rPr>
              <a:t>d’un vert brillant en forme </a:t>
            </a:r>
            <a:r>
              <a:rPr lang="fr-FR" sz="2200" dirty="0" smtClean="0">
                <a:latin typeface="Times New Roman" pitchFamily="18" charset="0"/>
                <a:cs typeface="Times New Roman" pitchFamily="18" charset="0"/>
              </a:rPr>
              <a:t>              de cœur. Elles </a:t>
            </a:r>
            <a:r>
              <a:rPr lang="fr-FR" sz="2200" dirty="0" smtClean="0">
                <a:latin typeface="Times New Roman" pitchFamily="18" charset="0"/>
                <a:cs typeface="Times New Roman" pitchFamily="18" charset="0"/>
              </a:rPr>
              <a:t>mesurent de 5 à 12 cm de long et sont alternées. Elles sont caduques. </a:t>
            </a:r>
          </a:p>
          <a:p>
            <a:pPr algn="just">
              <a:lnSpc>
                <a:spcPct val="120000"/>
              </a:lnSpc>
            </a:pPr>
            <a:r>
              <a:rPr lang="fr-FR" sz="2200" dirty="0" smtClean="0">
                <a:latin typeface="Times New Roman" pitchFamily="18" charset="0"/>
                <a:cs typeface="Times New Roman" pitchFamily="18" charset="0"/>
              </a:rPr>
              <a:t>Les minces chatons cylindriques mâles sont pendants, de couleur jaunâtre et de 5-10 </a:t>
            </a:r>
            <a:r>
              <a:rPr lang="fr-FR" sz="2200" dirty="0" smtClean="0">
                <a:latin typeface="Times New Roman" pitchFamily="18" charset="0"/>
                <a:cs typeface="Times New Roman" pitchFamily="18" charset="0"/>
              </a:rPr>
              <a:t>cm   de </a:t>
            </a:r>
            <a:r>
              <a:rPr lang="fr-FR" sz="2200" dirty="0" smtClean="0">
                <a:latin typeface="Times New Roman" pitchFamily="18" charset="0"/>
                <a:cs typeface="Times New Roman" pitchFamily="18" charset="0"/>
              </a:rPr>
              <a:t>long. Les chatons femelles de 2-3 cm </a:t>
            </a:r>
            <a:r>
              <a:rPr lang="fr-FR" sz="2200" dirty="0" smtClean="0">
                <a:latin typeface="Times New Roman" pitchFamily="18" charset="0"/>
                <a:cs typeface="Times New Roman" pitchFamily="18" charset="0"/>
              </a:rPr>
              <a:t>                   de </a:t>
            </a:r>
            <a:r>
              <a:rPr lang="fr-FR" sz="2200" dirty="0" smtClean="0">
                <a:latin typeface="Times New Roman" pitchFamily="18" charset="0"/>
                <a:cs typeface="Times New Roman" pitchFamily="18" charset="0"/>
              </a:rPr>
              <a:t>long et 1,5-2 cm de large, vert foncé à brun, dur, ligneux, et superficiellement ressemblants à certains </a:t>
            </a:r>
            <a:r>
              <a:rPr lang="fr-FR" sz="2200" dirty="0" smtClean="0">
                <a:latin typeface="Times New Roman" pitchFamily="18" charset="0"/>
                <a:cs typeface="Times New Roman" pitchFamily="18" charset="0"/>
              </a:rPr>
              <a:t> cônes de conifères (pignes </a:t>
            </a:r>
            <a:r>
              <a:rPr lang="fr-FR" sz="2200" dirty="0" smtClean="0">
                <a:latin typeface="Times New Roman" pitchFamily="18" charset="0"/>
                <a:cs typeface="Times New Roman" pitchFamily="18" charset="0"/>
              </a:rPr>
              <a:t>de pin). </a:t>
            </a:r>
          </a:p>
          <a:p>
            <a:pPr algn="just">
              <a:lnSpc>
                <a:spcPct val="120000"/>
              </a:lnSpc>
            </a:pPr>
            <a:r>
              <a:rPr lang="fr-FR" sz="2200" dirty="0" smtClean="0">
                <a:latin typeface="Times New Roman" pitchFamily="18" charset="0"/>
                <a:cs typeface="Times New Roman" pitchFamily="18" charset="0"/>
              </a:rPr>
              <a:t>Il est originaire du Sud de </a:t>
            </a:r>
            <a:r>
              <a:rPr lang="fr-FR" sz="2200" dirty="0" smtClean="0">
                <a:latin typeface="Times New Roman" pitchFamily="18" charset="0"/>
                <a:cs typeface="Times New Roman" pitchFamily="18" charset="0"/>
              </a:rPr>
              <a:t>l’Europe (Italie, Corse). </a:t>
            </a:r>
            <a:r>
              <a:rPr lang="fr-FR" sz="2200" dirty="0" smtClean="0">
                <a:latin typeface="Times New Roman" pitchFamily="18" charset="0"/>
                <a:cs typeface="Times New Roman" pitchFamily="18" charset="0"/>
              </a:rPr>
              <a:t> </a:t>
            </a:r>
            <a:r>
              <a:rPr lang="fr-FR" sz="2200" dirty="0" smtClean="0">
                <a:latin typeface="Times New Roman" pitchFamily="18" charset="0"/>
                <a:cs typeface="Times New Roman" pitchFamily="18" charset="0"/>
              </a:rPr>
              <a:t>En Corse, l'Aulne cordé est présent </a:t>
            </a:r>
            <a:r>
              <a:rPr lang="fr-FR" sz="2200" dirty="0" smtClean="0">
                <a:latin typeface="Times New Roman" pitchFamily="18" charset="0"/>
                <a:cs typeface="Times New Roman" pitchFamily="18" charset="0"/>
              </a:rPr>
              <a:t>               le </a:t>
            </a:r>
            <a:r>
              <a:rPr lang="fr-FR" sz="2200" dirty="0" smtClean="0">
                <a:latin typeface="Times New Roman" pitchFamily="18" charset="0"/>
                <a:cs typeface="Times New Roman" pitchFamily="18" charset="0"/>
              </a:rPr>
              <a:t>long de la plupart des cours d'eau, </a:t>
            </a:r>
            <a:r>
              <a:rPr lang="fr-FR" sz="2200" dirty="0" smtClean="0">
                <a:latin typeface="Times New Roman" pitchFamily="18" charset="0"/>
                <a:cs typeface="Times New Roman" pitchFamily="18" charset="0"/>
              </a:rPr>
              <a:t>entre                  le </a:t>
            </a:r>
            <a:r>
              <a:rPr lang="fr-FR" sz="2200" dirty="0" smtClean="0">
                <a:latin typeface="Times New Roman" pitchFamily="18" charset="0"/>
                <a:cs typeface="Times New Roman" pitchFamily="18" charset="0"/>
              </a:rPr>
              <a:t>littoral et 1 200 à 1 300 m d'altitude environ. </a:t>
            </a:r>
          </a:p>
          <a:p>
            <a:endParaRPr lang="fr-FR" dirty="0"/>
          </a:p>
        </p:txBody>
      </p:sp>
      <p:pic>
        <p:nvPicPr>
          <p:cNvPr id="2050" name="Image 1"/>
          <p:cNvPicPr>
            <a:picLocks noChangeAspect="1" noChangeArrowheads="1"/>
          </p:cNvPicPr>
          <p:nvPr/>
        </p:nvPicPr>
        <p:blipFill>
          <a:blip r:embed="rId3"/>
          <a:srcRect/>
          <a:stretch>
            <a:fillRect/>
          </a:stretch>
        </p:blipFill>
        <p:spPr bwMode="auto">
          <a:xfrm rot="448178">
            <a:off x="4063811" y="1291062"/>
            <a:ext cx="4438668" cy="3565487"/>
          </a:xfrm>
          <a:prstGeom prst="rect">
            <a:avLst/>
          </a:prstGeom>
          <a:noFill/>
          <a:ln w="9525">
            <a:noFill/>
            <a:miter lim="800000"/>
            <a:headEnd/>
            <a:tailEnd/>
          </a:ln>
        </p:spPr>
      </p:pic>
    </p:spTree>
    <p:custDataLst>
      <p:tags r:id="rId1"/>
    </p:custDataLst>
  </p:cSld>
  <p:clrMapOvr>
    <a:masterClrMapping/>
  </p:clrMapOvr>
  <p:transition advTm="515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1176997"/>
            <a:ext cx="2212848" cy="537492"/>
          </a:xfrm>
        </p:spPr>
        <p:txBody>
          <a:bodyPr/>
          <a:lstStyle/>
          <a:p>
            <a:r>
              <a:rPr lang="fr-FR" dirty="0" smtClean="0"/>
              <a:t>L’herbier (5)</a:t>
            </a:r>
            <a:endParaRPr lang="fr-FR" dirty="0"/>
          </a:p>
        </p:txBody>
      </p:sp>
      <p:sp>
        <p:nvSpPr>
          <p:cNvPr id="3" name="Espace réservé du texte 2"/>
          <p:cNvSpPr>
            <a:spLocks noGrp="1"/>
          </p:cNvSpPr>
          <p:nvPr>
            <p:ph type="body" sz="half" idx="2"/>
          </p:nvPr>
        </p:nvSpPr>
        <p:spPr>
          <a:xfrm>
            <a:off x="609600" y="1785926"/>
            <a:ext cx="2890830" cy="4071966"/>
          </a:xfrm>
        </p:spPr>
        <p:txBody>
          <a:bodyPr>
            <a:normAutofit/>
          </a:bodyPr>
          <a:lstStyle/>
          <a:p>
            <a:pPr algn="just"/>
            <a:r>
              <a:rPr lang="fr-FR" b="1" dirty="0" smtClean="0"/>
              <a:t>U </a:t>
            </a:r>
            <a:r>
              <a:rPr lang="fr-FR" b="1" dirty="0" err="1" smtClean="0"/>
              <a:t>caracuttu</a:t>
            </a:r>
            <a:endParaRPr lang="fr-FR" dirty="0" smtClean="0"/>
          </a:p>
          <a:p>
            <a:pPr algn="just"/>
            <a:r>
              <a:rPr lang="fr-FR" b="1" dirty="0" err="1" smtClean="0"/>
              <a:t>Ilex</a:t>
            </a:r>
            <a:r>
              <a:rPr lang="fr-FR" b="1" dirty="0" smtClean="0"/>
              <a:t> </a:t>
            </a:r>
            <a:r>
              <a:rPr lang="fr-FR" b="1" dirty="0" err="1" smtClean="0"/>
              <a:t>aequifolium</a:t>
            </a:r>
            <a:endParaRPr lang="fr-FR" dirty="0" smtClean="0"/>
          </a:p>
          <a:p>
            <a:pPr algn="just"/>
            <a:r>
              <a:rPr lang="fr-FR" b="1" dirty="0" smtClean="0"/>
              <a:t>Le houx</a:t>
            </a:r>
            <a:endParaRPr lang="fr-FR" dirty="0" smtClean="0"/>
          </a:p>
          <a:p>
            <a:pPr algn="just"/>
            <a:r>
              <a:rPr lang="fr-FR" dirty="0" smtClean="0"/>
              <a:t>On le trouve en Europe occidentale et méridionale et en Afrique du nord. </a:t>
            </a:r>
          </a:p>
          <a:p>
            <a:pPr algn="just"/>
            <a:r>
              <a:rPr lang="fr-FR" dirty="0" smtClean="0"/>
              <a:t>Cet arbuste peut mesurer jusqu’à </a:t>
            </a:r>
            <a:r>
              <a:rPr lang="fr-FR" dirty="0" smtClean="0"/>
              <a:t>5 </a:t>
            </a:r>
            <a:r>
              <a:rPr lang="fr-FR" dirty="0" smtClean="0"/>
              <a:t>à 6 mètres de haut, certains deviennent </a:t>
            </a:r>
            <a:r>
              <a:rPr lang="fr-FR" dirty="0" smtClean="0"/>
              <a:t>      de </a:t>
            </a:r>
            <a:r>
              <a:rPr lang="fr-FR" dirty="0" smtClean="0"/>
              <a:t>véritables arbres. Il peut vivre jusqu’à plus de 300 ans. </a:t>
            </a:r>
          </a:p>
          <a:p>
            <a:pPr algn="just"/>
            <a:r>
              <a:rPr lang="fr-FR" dirty="0" smtClean="0"/>
              <a:t>Les feuilles sont simples, alternées et mesurent de 5 à 7 cm. Elles sont </a:t>
            </a:r>
            <a:r>
              <a:rPr lang="fr-FR" dirty="0" smtClean="0"/>
              <a:t>                  de </a:t>
            </a:r>
            <a:r>
              <a:rPr lang="fr-FR" dirty="0" smtClean="0"/>
              <a:t>forme ovale à bord épineux. </a:t>
            </a:r>
            <a:r>
              <a:rPr lang="fr-FR" dirty="0" smtClean="0"/>
              <a:t>                Elles </a:t>
            </a:r>
            <a:r>
              <a:rPr lang="fr-FR" dirty="0" smtClean="0"/>
              <a:t>sont vert foncé, brillantes sur </a:t>
            </a:r>
            <a:r>
              <a:rPr lang="fr-FR" dirty="0" smtClean="0"/>
              <a:t>               le </a:t>
            </a:r>
            <a:r>
              <a:rPr lang="fr-FR" dirty="0" smtClean="0"/>
              <a:t>dessus et plus claires au dessous. </a:t>
            </a:r>
          </a:p>
          <a:p>
            <a:pPr algn="just"/>
            <a:r>
              <a:rPr lang="fr-FR" dirty="0" smtClean="0"/>
              <a:t>Les fleurs sont blanches, de petite taille. </a:t>
            </a:r>
          </a:p>
          <a:p>
            <a:pPr algn="just"/>
            <a:r>
              <a:rPr lang="fr-FR" dirty="0" smtClean="0"/>
              <a:t>Les fruits sont d’un rouge éclatant (petites boules) et sont très toxiques.</a:t>
            </a:r>
          </a:p>
          <a:p>
            <a:endParaRPr lang="fr-FR" dirty="0"/>
          </a:p>
        </p:txBody>
      </p:sp>
      <p:pic>
        <p:nvPicPr>
          <p:cNvPr id="3076" name="Image 1" descr="C:\Documents and Settings\Luciani\Local Settings\Temporary Internet Files\Content.Word\le houx.jpg"/>
          <p:cNvPicPr>
            <a:picLocks noChangeAspect="1" noChangeArrowheads="1"/>
          </p:cNvPicPr>
          <p:nvPr/>
        </p:nvPicPr>
        <p:blipFill>
          <a:blip r:embed="rId3" cstate="print"/>
          <a:srcRect/>
          <a:stretch>
            <a:fillRect/>
          </a:stretch>
        </p:blipFill>
        <p:spPr bwMode="auto">
          <a:xfrm>
            <a:off x="4071934" y="285728"/>
            <a:ext cx="3857652" cy="5901992"/>
          </a:xfrm>
          <a:prstGeom prst="rect">
            <a:avLst/>
          </a:prstGeom>
          <a:noFill/>
          <a:ln w="9525">
            <a:noFill/>
            <a:miter lim="800000"/>
            <a:headEnd/>
            <a:tailEnd/>
          </a:ln>
        </p:spPr>
      </p:pic>
    </p:spTree>
    <p:custDataLst>
      <p:tags r:id="rId1"/>
    </p:custDataLst>
  </p:cSld>
  <p:clrMapOvr>
    <a:masterClrMapping/>
  </p:clrMapOvr>
  <p:transition advTm="670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07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1176997"/>
            <a:ext cx="2212848" cy="537492"/>
          </a:xfrm>
        </p:spPr>
        <p:txBody>
          <a:bodyPr/>
          <a:lstStyle/>
          <a:p>
            <a:r>
              <a:rPr lang="fr-FR" dirty="0" smtClean="0"/>
              <a:t>L’herbier (6)</a:t>
            </a:r>
            <a:endParaRPr lang="fr-FR" dirty="0"/>
          </a:p>
        </p:txBody>
      </p:sp>
      <p:sp>
        <p:nvSpPr>
          <p:cNvPr id="3" name="Espace réservé du texte 2"/>
          <p:cNvSpPr>
            <a:spLocks noGrp="1"/>
          </p:cNvSpPr>
          <p:nvPr>
            <p:ph type="body" sz="half" idx="2"/>
          </p:nvPr>
        </p:nvSpPr>
        <p:spPr>
          <a:xfrm>
            <a:off x="609600" y="1785926"/>
            <a:ext cx="2890830" cy="4357718"/>
          </a:xfrm>
        </p:spPr>
        <p:txBody>
          <a:bodyPr>
            <a:normAutofit/>
          </a:bodyPr>
          <a:lstStyle/>
          <a:p>
            <a:pPr algn="just"/>
            <a:r>
              <a:rPr lang="fr-FR" sz="1200" dirty="0" smtClean="0">
                <a:latin typeface="Times New Roman" pitchFamily="18" charset="0"/>
                <a:cs typeface="Times New Roman" pitchFamily="18" charset="0"/>
              </a:rPr>
              <a:t>U </a:t>
            </a:r>
            <a:r>
              <a:rPr lang="fr-FR" sz="1200" dirty="0" err="1" smtClean="0">
                <a:latin typeface="Times New Roman" pitchFamily="18" charset="0"/>
                <a:cs typeface="Times New Roman" pitchFamily="18" charset="0"/>
              </a:rPr>
              <a:t>lariciu</a:t>
            </a:r>
            <a:endParaRPr lang="fr-FR" sz="1200" dirty="0" smtClean="0">
              <a:latin typeface="Times New Roman" pitchFamily="18" charset="0"/>
              <a:cs typeface="Times New Roman" pitchFamily="18" charset="0"/>
            </a:endParaRPr>
          </a:p>
          <a:p>
            <a:pPr algn="just"/>
            <a:r>
              <a:rPr lang="fr-FR" sz="1200" dirty="0" err="1" smtClean="0">
                <a:latin typeface="Times New Roman" pitchFamily="18" charset="0"/>
                <a:cs typeface="Times New Roman" pitchFamily="18" charset="0"/>
              </a:rPr>
              <a:t>Pinus</a:t>
            </a:r>
            <a:r>
              <a:rPr lang="fr-FR" sz="1200" dirty="0" smtClean="0">
                <a:latin typeface="Times New Roman" pitchFamily="18" charset="0"/>
                <a:cs typeface="Times New Roman" pitchFamily="18" charset="0"/>
              </a:rPr>
              <a:t> </a:t>
            </a:r>
            <a:r>
              <a:rPr lang="fr-FR" sz="1200" dirty="0" err="1" smtClean="0">
                <a:latin typeface="Times New Roman" pitchFamily="18" charset="0"/>
                <a:cs typeface="Times New Roman" pitchFamily="18" charset="0"/>
              </a:rPr>
              <a:t>nigra</a:t>
            </a:r>
            <a:endParaRPr lang="fr-FR" sz="1200" dirty="0" smtClean="0">
              <a:latin typeface="Times New Roman" pitchFamily="18" charset="0"/>
              <a:cs typeface="Times New Roman" pitchFamily="18" charset="0"/>
            </a:endParaRPr>
          </a:p>
          <a:p>
            <a:pPr algn="just"/>
            <a:r>
              <a:rPr lang="fr-FR" sz="1200" dirty="0" smtClean="0">
                <a:latin typeface="Times New Roman" pitchFamily="18" charset="0"/>
                <a:cs typeface="Times New Roman" pitchFamily="18" charset="0"/>
              </a:rPr>
              <a:t>Le pin laricio</a:t>
            </a:r>
          </a:p>
          <a:p>
            <a:pPr algn="just"/>
            <a:r>
              <a:rPr lang="fr-FR" sz="1200" dirty="0" smtClean="0">
                <a:latin typeface="Times New Roman" pitchFamily="18" charset="0"/>
                <a:cs typeface="Times New Roman" pitchFamily="18" charset="0"/>
              </a:rPr>
              <a:t>C’est une espèce endémique emblématique  de la Corse</a:t>
            </a:r>
            <a:r>
              <a:rPr lang="fr-FR" sz="1200" dirty="0" smtClean="0">
                <a:latin typeface="Times New Roman" pitchFamily="18" charset="0"/>
                <a:cs typeface="Times New Roman" pitchFamily="18" charset="0"/>
              </a:rPr>
              <a:t>. Il </a:t>
            </a:r>
            <a:r>
              <a:rPr lang="fr-FR" sz="1200" dirty="0" smtClean="0">
                <a:latin typeface="Times New Roman" pitchFamily="18" charset="0"/>
                <a:cs typeface="Times New Roman" pitchFamily="18" charset="0"/>
              </a:rPr>
              <a:t>règne en montagne, </a:t>
            </a:r>
            <a:r>
              <a:rPr lang="fr-FR" sz="1200" dirty="0" smtClean="0">
                <a:latin typeface="Times New Roman" pitchFamily="18" charset="0"/>
                <a:cs typeface="Times New Roman" pitchFamily="18" charset="0"/>
              </a:rPr>
              <a:t>                        sur les </a:t>
            </a:r>
            <a:r>
              <a:rPr lang="fr-FR" sz="1200" dirty="0" smtClean="0">
                <a:latin typeface="Times New Roman" pitchFamily="18" charset="0"/>
                <a:cs typeface="Times New Roman" pitchFamily="18" charset="0"/>
              </a:rPr>
              <a:t>versants ensoleillés entre </a:t>
            </a:r>
            <a:r>
              <a:rPr lang="fr-FR" sz="1200" dirty="0" smtClean="0">
                <a:latin typeface="Times New Roman" pitchFamily="18" charset="0"/>
                <a:cs typeface="Times New Roman" pitchFamily="18" charset="0"/>
              </a:rPr>
              <a:t>1000 et </a:t>
            </a:r>
            <a:r>
              <a:rPr lang="fr-FR" sz="1200" dirty="0" smtClean="0">
                <a:latin typeface="Times New Roman" pitchFamily="18" charset="0"/>
                <a:cs typeface="Times New Roman" pitchFamily="18" charset="0"/>
              </a:rPr>
              <a:t>1800 mètres d’altitude.</a:t>
            </a:r>
          </a:p>
          <a:p>
            <a:pPr algn="just"/>
            <a:r>
              <a:rPr lang="fr-FR" sz="1200" dirty="0" smtClean="0">
                <a:latin typeface="Times New Roman" pitchFamily="18" charset="0"/>
                <a:cs typeface="Times New Roman" pitchFamily="18" charset="0"/>
              </a:rPr>
              <a:t>C’est un résineux de la famille des pinacées qui peut atteindre 50 mètres de haut.</a:t>
            </a:r>
          </a:p>
          <a:p>
            <a:pPr algn="just"/>
            <a:r>
              <a:rPr lang="fr-FR" sz="1200" dirty="0" smtClean="0">
                <a:latin typeface="Times New Roman" pitchFamily="18" charset="0"/>
                <a:cs typeface="Times New Roman" pitchFamily="18" charset="0"/>
              </a:rPr>
              <a:t>Ses cônes ovoïdes sont petits (4 à 8 cm) </a:t>
            </a:r>
            <a:r>
              <a:rPr lang="fr-FR" sz="1200" dirty="0" smtClean="0">
                <a:latin typeface="Times New Roman" pitchFamily="18" charset="0"/>
                <a:cs typeface="Times New Roman" pitchFamily="18" charset="0"/>
              </a:rPr>
              <a:t>et               la </a:t>
            </a:r>
            <a:r>
              <a:rPr lang="fr-FR" sz="1200" dirty="0" smtClean="0">
                <a:latin typeface="Times New Roman" pitchFamily="18" charset="0"/>
                <a:cs typeface="Times New Roman" pitchFamily="18" charset="0"/>
              </a:rPr>
              <a:t>fructification est bonne tous les 2 à 3 ans.</a:t>
            </a:r>
          </a:p>
          <a:p>
            <a:pPr algn="just"/>
            <a:r>
              <a:rPr lang="fr-FR" sz="1200" dirty="0" smtClean="0">
                <a:latin typeface="Times New Roman" pitchFamily="18" charset="0"/>
                <a:cs typeface="Times New Roman" pitchFamily="18" charset="0"/>
              </a:rPr>
              <a:t>Ses aiguilles sont longues (12 à 15 cm), </a:t>
            </a:r>
            <a:r>
              <a:rPr lang="fr-FR" sz="1200" dirty="0" smtClean="0">
                <a:latin typeface="Times New Roman" pitchFamily="18" charset="0"/>
                <a:cs typeface="Times New Roman" pitchFamily="18" charset="0"/>
              </a:rPr>
              <a:t>            vert </a:t>
            </a:r>
            <a:r>
              <a:rPr lang="fr-FR" sz="1200" dirty="0" smtClean="0">
                <a:latin typeface="Times New Roman" pitchFamily="18" charset="0"/>
                <a:cs typeface="Times New Roman" pitchFamily="18" charset="0"/>
              </a:rPr>
              <a:t>cendré, elles sont souples, frisées et non piquantes.</a:t>
            </a:r>
          </a:p>
          <a:p>
            <a:pPr algn="just"/>
            <a:r>
              <a:rPr lang="fr-FR" sz="1200" dirty="0" smtClean="0">
                <a:latin typeface="Times New Roman" pitchFamily="18" charset="0"/>
                <a:cs typeface="Times New Roman" pitchFamily="18" charset="0"/>
              </a:rPr>
              <a:t>C’est la 3</a:t>
            </a:r>
            <a:r>
              <a:rPr lang="fr-FR" sz="1200" baseline="30000" dirty="0" smtClean="0">
                <a:latin typeface="Times New Roman" pitchFamily="18" charset="0"/>
                <a:cs typeface="Times New Roman" pitchFamily="18" charset="0"/>
              </a:rPr>
              <a:t>ème</a:t>
            </a:r>
            <a:r>
              <a:rPr lang="fr-FR" sz="1200" dirty="0" smtClean="0">
                <a:latin typeface="Times New Roman" pitchFamily="18" charset="0"/>
                <a:cs typeface="Times New Roman" pitchFamily="18" charset="0"/>
              </a:rPr>
              <a:t> essence de reboisement </a:t>
            </a:r>
            <a:r>
              <a:rPr lang="fr-FR" sz="1200" dirty="0" smtClean="0">
                <a:latin typeface="Times New Roman" pitchFamily="18" charset="0"/>
                <a:cs typeface="Times New Roman" pitchFamily="18" charset="0"/>
              </a:rPr>
              <a:t>                   en </a:t>
            </a:r>
            <a:r>
              <a:rPr lang="fr-FR" sz="1200" dirty="0" smtClean="0">
                <a:latin typeface="Times New Roman" pitchFamily="18" charset="0"/>
                <a:cs typeface="Times New Roman" pitchFamily="18" charset="0"/>
              </a:rPr>
              <a:t>France continentale après le « Douglas » et le « pin maritime ».</a:t>
            </a:r>
          </a:p>
          <a:p>
            <a:endParaRPr lang="fr-FR" dirty="0"/>
          </a:p>
        </p:txBody>
      </p:sp>
      <p:pic>
        <p:nvPicPr>
          <p:cNvPr id="4103" name="Picture 7" descr="http://ts4.mm.bing.net/images/thumbnail.aspx?q=4744942994391731&amp;id=594c0547b0df85e9fcc041b02130dba9"/>
          <p:cNvPicPr>
            <a:picLocks noGrp="1" noChangeAspect="1" noChangeArrowheads="1"/>
          </p:cNvPicPr>
          <p:nvPr>
            <p:ph type="pic" idx="1"/>
          </p:nvPr>
        </p:nvPicPr>
        <p:blipFill>
          <a:blip r:embed="rId3"/>
          <a:srcRect t="18082" b="18082"/>
          <a:stretch>
            <a:fillRect/>
          </a:stretch>
        </p:blipFill>
        <p:spPr bwMode="auto">
          <a:xfrm rot="420000">
            <a:off x="3875303" y="1199517"/>
            <a:ext cx="4617720" cy="3931920"/>
          </a:xfrm>
          <a:prstGeom prst="rect">
            <a:avLst/>
          </a:prstGeom>
          <a:noFill/>
        </p:spPr>
      </p:pic>
    </p:spTree>
    <p:custDataLst>
      <p:tags r:id="rId1"/>
    </p:custDataLst>
  </p:cSld>
  <p:clrMapOvr>
    <a:masterClrMapping/>
  </p:clrMapOvr>
  <p:transition advTm="121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10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Les panneaux signalétiques pour </a:t>
            </a:r>
            <a:r>
              <a:rPr lang="fr-FR" dirty="0" smtClean="0"/>
              <a:t>                     le </a:t>
            </a:r>
            <a:r>
              <a:rPr lang="fr-FR" dirty="0" smtClean="0"/>
              <a:t>sentier botanique</a:t>
            </a:r>
            <a:endParaRPr lang="fr-FR" dirty="0"/>
          </a:p>
        </p:txBody>
      </p:sp>
      <p:sp>
        <p:nvSpPr>
          <p:cNvPr id="6" name="Espace réservé du texte 5"/>
          <p:cNvSpPr>
            <a:spLocks noGrp="1"/>
          </p:cNvSpPr>
          <p:nvPr>
            <p:ph type="body" idx="1"/>
          </p:nvPr>
        </p:nvSpPr>
        <p:spPr>
          <a:xfrm>
            <a:off x="530352" y="2704664"/>
            <a:ext cx="7772400" cy="2724600"/>
          </a:xfrm>
        </p:spPr>
        <p:txBody>
          <a:bodyPr>
            <a:normAutofit lnSpcReduction="10000"/>
          </a:bodyPr>
          <a:lstStyle/>
          <a:p>
            <a:endParaRPr lang="fr-FR" dirty="0" smtClean="0"/>
          </a:p>
          <a:p>
            <a:r>
              <a:rPr lang="fr-FR" dirty="0" smtClean="0"/>
              <a:t>Le </a:t>
            </a:r>
            <a:r>
              <a:rPr lang="fr-FR" dirty="0" smtClean="0"/>
              <a:t>patron : calcul des dimensions, respect de la casse, tracé sur papier </a:t>
            </a:r>
            <a:r>
              <a:rPr lang="fr-FR" dirty="0" smtClean="0"/>
              <a:t>millimétré.</a:t>
            </a:r>
          </a:p>
          <a:p>
            <a:endParaRPr lang="fr-FR" dirty="0" smtClean="0"/>
          </a:p>
          <a:p>
            <a:r>
              <a:rPr lang="fr-FR" dirty="0" smtClean="0"/>
              <a:t>La réalisation des panneaux en </a:t>
            </a:r>
            <a:r>
              <a:rPr lang="fr-FR" dirty="0" smtClean="0"/>
              <a:t>bois.</a:t>
            </a:r>
          </a:p>
          <a:p>
            <a:endParaRPr lang="fr-FR" dirty="0" smtClean="0"/>
          </a:p>
          <a:p>
            <a:r>
              <a:rPr lang="fr-FR" dirty="0" smtClean="0"/>
              <a:t>L’installation des panneaux : la sortie à </a:t>
            </a:r>
            <a:r>
              <a:rPr lang="fr-FR" dirty="0" err="1" smtClean="0"/>
              <a:t>Savaghju</a:t>
            </a:r>
            <a:r>
              <a:rPr lang="fr-FR" dirty="0" smtClean="0"/>
              <a:t>.</a:t>
            </a:r>
            <a:endParaRPr lang="fr-FR" dirty="0" smtClean="0"/>
          </a:p>
          <a:p>
            <a:endParaRPr lang="fr-FR" dirty="0"/>
          </a:p>
        </p:txBody>
      </p:sp>
    </p:spTree>
    <p:custDataLst>
      <p:tags r:id="rId1"/>
    </p:custDataLst>
  </p:cSld>
  <p:clrMapOvr>
    <a:masterClrMapping/>
  </p:clrMapOvr>
  <p:transition advTm="65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anim calcmode="lin" valueType="num">
                                      <p:cBhvr additive="base">
                                        <p:cTn id="18"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panneaux signalétiques </a:t>
            </a:r>
            <a:br>
              <a:rPr lang="fr-FR" dirty="0" smtClean="0"/>
            </a:br>
            <a:r>
              <a:rPr lang="fr-FR" dirty="0" smtClean="0"/>
              <a:t>(calcul et mesures)</a:t>
            </a:r>
            <a:endParaRPr lang="fr-FR" dirty="0"/>
          </a:p>
        </p:txBody>
      </p:sp>
      <p:pic>
        <p:nvPicPr>
          <p:cNvPr id="1026" name="Picture 2" descr="G:\Mes numérisations\les panneaux.jpg"/>
          <p:cNvPicPr>
            <a:picLocks noGrp="1" noChangeAspect="1" noChangeArrowheads="1"/>
          </p:cNvPicPr>
          <p:nvPr>
            <p:ph idx="1"/>
          </p:nvPr>
        </p:nvPicPr>
        <p:blipFill>
          <a:blip r:embed="rId3" cstate="print"/>
          <a:srcRect/>
          <a:stretch>
            <a:fillRect/>
          </a:stretch>
        </p:blipFill>
        <p:spPr bwMode="auto">
          <a:xfrm>
            <a:off x="1142976" y="1857364"/>
            <a:ext cx="3191635" cy="4389437"/>
          </a:xfrm>
          <a:prstGeom prst="rect">
            <a:avLst/>
          </a:prstGeom>
          <a:noFill/>
        </p:spPr>
      </p:pic>
      <p:pic>
        <p:nvPicPr>
          <p:cNvPr id="8" name="Picture 3" descr="G:\Mes numérisations\les panneaux 2.jpg"/>
          <p:cNvPicPr>
            <a:picLocks noChangeAspect="1" noChangeArrowheads="1"/>
          </p:cNvPicPr>
          <p:nvPr/>
        </p:nvPicPr>
        <p:blipFill>
          <a:blip r:embed="rId4" cstate="print"/>
          <a:srcRect/>
          <a:stretch>
            <a:fillRect/>
          </a:stretch>
        </p:blipFill>
        <p:spPr bwMode="auto">
          <a:xfrm>
            <a:off x="4500562" y="1857364"/>
            <a:ext cx="3191635" cy="4389437"/>
          </a:xfrm>
          <a:prstGeom prst="rect">
            <a:avLst/>
          </a:prstGeom>
          <a:noFill/>
        </p:spPr>
      </p:pic>
    </p:spTree>
    <p:custDataLst>
      <p:tags r:id="rId1"/>
    </p:custDataLst>
  </p:cSld>
  <p:clrMapOvr>
    <a:masterClrMapping/>
  </p:clrMapOvr>
  <p:transition advTm="856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000" fill="hold"/>
                                        <p:tgtEl>
                                          <p:spTgt spid="1026"/>
                                        </p:tgtEl>
                                      </p:cBhvr>
                                      <p:by x="150000" y="150000"/>
                                    </p:animScale>
                                  </p:childTnLst>
                                </p:cTn>
                              </p:par>
                            </p:childTnLst>
                          </p:cTn>
                        </p:par>
                        <p:par>
                          <p:cTn id="7" fill="hold">
                            <p:stCondLst>
                              <p:cond delay="3000"/>
                            </p:stCondLst>
                            <p:childTnLst>
                              <p:par>
                                <p:cTn id="8" presetID="6" presetClass="emph" presetSubtype="0" fill="hold" nodeType="afterEffect">
                                  <p:stCondLst>
                                    <p:cond delay="0"/>
                                  </p:stCondLst>
                                  <p:childTnLst>
                                    <p:animScale>
                                      <p:cBhvr>
                                        <p:cTn id="9" dur="3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eleve\Local Settings\Temporary Internet Files\Content.IE5\CHYJ85EJ\MC900325494[1].wmf"/>
          <p:cNvPicPr>
            <a:picLocks noChangeAspect="1" noChangeArrowheads="1"/>
          </p:cNvPicPr>
          <p:nvPr/>
        </p:nvPicPr>
        <p:blipFill>
          <a:blip r:embed="rId3"/>
          <a:srcRect/>
          <a:stretch>
            <a:fillRect/>
          </a:stretch>
        </p:blipFill>
        <p:spPr bwMode="auto">
          <a:xfrm>
            <a:off x="2071670" y="5357826"/>
            <a:ext cx="788328" cy="997979"/>
          </a:xfrm>
          <a:prstGeom prst="rect">
            <a:avLst/>
          </a:prstGeom>
          <a:noFill/>
        </p:spPr>
      </p:pic>
      <p:pic>
        <p:nvPicPr>
          <p:cNvPr id="3079" name="Picture 7" descr="C:\Documents and Settings\eleve\Local Settings\Temporary Internet Files\Content.IE5\O1ENKHMZ\MC900156383[1].wmf"/>
          <p:cNvPicPr>
            <a:picLocks noChangeAspect="1" noChangeArrowheads="1"/>
          </p:cNvPicPr>
          <p:nvPr/>
        </p:nvPicPr>
        <p:blipFill>
          <a:blip r:embed="rId4"/>
          <a:srcRect/>
          <a:stretch>
            <a:fillRect/>
          </a:stretch>
        </p:blipFill>
        <p:spPr bwMode="auto">
          <a:xfrm>
            <a:off x="500034" y="2000240"/>
            <a:ext cx="1845259" cy="1709928"/>
          </a:xfrm>
          <a:prstGeom prst="rect">
            <a:avLst/>
          </a:prstGeom>
          <a:noFill/>
        </p:spPr>
      </p:pic>
      <p:pic>
        <p:nvPicPr>
          <p:cNvPr id="3078" name="Picture 6" descr="C:\Documents and Settings\eleve\Local Settings\Temporary Internet Files\Content.IE5\0TMFL76D\MP900437194[1].jpg"/>
          <p:cNvPicPr>
            <a:picLocks noChangeAspect="1" noChangeArrowheads="1"/>
          </p:cNvPicPr>
          <p:nvPr/>
        </p:nvPicPr>
        <p:blipFill>
          <a:blip r:embed="rId5" cstate="print"/>
          <a:srcRect/>
          <a:stretch>
            <a:fillRect/>
          </a:stretch>
        </p:blipFill>
        <p:spPr bwMode="auto">
          <a:xfrm>
            <a:off x="5214942" y="4357694"/>
            <a:ext cx="3414714" cy="2279728"/>
          </a:xfrm>
          <a:prstGeom prst="rect">
            <a:avLst/>
          </a:prstGeom>
          <a:noFill/>
        </p:spPr>
      </p:pic>
      <p:sp>
        <p:nvSpPr>
          <p:cNvPr id="2" name="Titre 1"/>
          <p:cNvSpPr>
            <a:spLocks noGrp="1"/>
          </p:cNvSpPr>
          <p:nvPr>
            <p:ph type="title"/>
          </p:nvPr>
        </p:nvSpPr>
        <p:spPr>
          <a:xfrm>
            <a:off x="457200" y="571480"/>
            <a:ext cx="8229600" cy="642942"/>
          </a:xfrm>
        </p:spPr>
        <p:txBody>
          <a:bodyPr>
            <a:normAutofit fontScale="90000"/>
          </a:bodyPr>
          <a:lstStyle/>
          <a:p>
            <a:r>
              <a:rPr lang="fr-FR" dirty="0" smtClean="0"/>
              <a:t>Le respect de l’environnement</a:t>
            </a:r>
            <a:endParaRPr lang="fr-FR" dirty="0"/>
          </a:p>
        </p:txBody>
      </p:sp>
      <p:sp>
        <p:nvSpPr>
          <p:cNvPr id="3" name="Espace réservé du contenu 2"/>
          <p:cNvSpPr>
            <a:spLocks noGrp="1"/>
          </p:cNvSpPr>
          <p:nvPr>
            <p:ph idx="1"/>
          </p:nvPr>
        </p:nvSpPr>
        <p:spPr/>
        <p:txBody>
          <a:bodyPr>
            <a:normAutofit fontScale="92500" lnSpcReduction="20000"/>
          </a:bodyPr>
          <a:lstStyle/>
          <a:p>
            <a:pPr lvl="1"/>
            <a:endParaRPr lang="fr-FR" dirty="0" smtClean="0"/>
          </a:p>
          <a:p>
            <a:pPr lvl="1"/>
            <a:endParaRPr lang="fr-FR" dirty="0" smtClean="0"/>
          </a:p>
          <a:p>
            <a:pPr lvl="1"/>
            <a:endParaRPr lang="fr-FR" dirty="0" smtClean="0"/>
          </a:p>
          <a:p>
            <a:pPr lvl="1"/>
            <a:endParaRPr lang="fr-FR" dirty="0" smtClean="0"/>
          </a:p>
          <a:p>
            <a:pPr lvl="1"/>
            <a:endParaRPr lang="fr-FR" dirty="0" smtClean="0"/>
          </a:p>
          <a:p>
            <a:pPr lvl="1"/>
            <a:endParaRPr lang="fr-FR" dirty="0" smtClean="0"/>
          </a:p>
          <a:p>
            <a:pPr lvl="1" algn="just"/>
            <a:r>
              <a:rPr lang="fr-FR" dirty="0" smtClean="0"/>
              <a:t>Nous étions révoltés  et nous avons décidé de « faire quelque chose pour que ça change », mais quoi ?</a:t>
            </a:r>
          </a:p>
          <a:p>
            <a:pPr lvl="1" algn="just"/>
            <a:r>
              <a:rPr lang="fr-FR" dirty="0" smtClean="0"/>
              <a:t>Nous voulions adresser un message aux pollueurs mais </a:t>
            </a:r>
            <a:r>
              <a:rPr lang="fr-FR" dirty="0" smtClean="0"/>
              <a:t>            nous </a:t>
            </a:r>
            <a:r>
              <a:rPr lang="fr-FR" dirty="0" smtClean="0"/>
              <a:t>ne voulions pas dire de bêtises, nous avons alors décidé de nous informer.</a:t>
            </a:r>
          </a:p>
          <a:p>
            <a:pPr lvl="2"/>
            <a:r>
              <a:rPr lang="fr-FR" dirty="0" smtClean="0"/>
              <a:t>Nous avons cherché autour de nous toutes les traces des actions </a:t>
            </a:r>
            <a:r>
              <a:rPr lang="fr-FR" dirty="0" smtClean="0"/>
              <a:t>             en </a:t>
            </a:r>
            <a:r>
              <a:rPr lang="fr-FR" dirty="0" smtClean="0"/>
              <a:t>faveur de l’environnement.</a:t>
            </a:r>
          </a:p>
          <a:p>
            <a:pPr lvl="2"/>
            <a:r>
              <a:rPr lang="fr-FR" dirty="0" smtClean="0"/>
              <a:t>Nous avons fait des recherches sur internet.</a:t>
            </a:r>
          </a:p>
        </p:txBody>
      </p:sp>
      <p:sp>
        <p:nvSpPr>
          <p:cNvPr id="4" name="Flèche droite 3"/>
          <p:cNvSpPr/>
          <p:nvPr/>
        </p:nvSpPr>
        <p:spPr>
          <a:xfrm>
            <a:off x="642910" y="5429264"/>
            <a:ext cx="642942"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droite 4"/>
          <p:cNvSpPr/>
          <p:nvPr/>
        </p:nvSpPr>
        <p:spPr>
          <a:xfrm>
            <a:off x="642910" y="5929330"/>
            <a:ext cx="642942"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Pensées 5"/>
          <p:cNvSpPr/>
          <p:nvPr/>
        </p:nvSpPr>
        <p:spPr>
          <a:xfrm>
            <a:off x="2643174" y="2000240"/>
            <a:ext cx="2928958" cy="1571636"/>
          </a:xfrm>
          <a:prstGeom prst="cloudCallou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Notre jardin était sale …</a:t>
            </a:r>
            <a:endParaRPr lang="fr-FR" dirty="0"/>
          </a:p>
        </p:txBody>
      </p:sp>
      <p:sp>
        <p:nvSpPr>
          <p:cNvPr id="7" name="Pensées 6"/>
          <p:cNvSpPr/>
          <p:nvPr/>
        </p:nvSpPr>
        <p:spPr>
          <a:xfrm>
            <a:off x="4929190" y="1285860"/>
            <a:ext cx="2928958" cy="1571636"/>
          </a:xfrm>
          <a:prstGeom prst="cloudCallou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Très sale !!!</a:t>
            </a:r>
            <a:endParaRPr lang="fr-FR" sz="2800" dirty="0"/>
          </a:p>
        </p:txBody>
      </p:sp>
      <p:pic>
        <p:nvPicPr>
          <p:cNvPr id="3075" name="Picture 3" descr="C:\Documents and Settings\eleve\Local Settings\Temporary Internet Files\Content.IE5\W1UFW5YJ\MC900312546[1].wmf"/>
          <p:cNvPicPr>
            <a:picLocks noChangeAspect="1" noChangeArrowheads="1"/>
          </p:cNvPicPr>
          <p:nvPr/>
        </p:nvPicPr>
        <p:blipFill>
          <a:blip r:embed="rId6"/>
          <a:srcRect/>
          <a:stretch>
            <a:fillRect/>
          </a:stretch>
        </p:blipFill>
        <p:spPr bwMode="auto">
          <a:xfrm>
            <a:off x="7858148" y="2786058"/>
            <a:ext cx="412852" cy="920801"/>
          </a:xfrm>
          <a:prstGeom prst="rect">
            <a:avLst/>
          </a:prstGeom>
          <a:noFill/>
        </p:spPr>
      </p:pic>
    </p:spTree>
    <p:custDataLst>
      <p:tags r:id="rId1"/>
    </p:custDataLst>
  </p:cSld>
  <p:clrMapOvr>
    <a:masterClrMapping/>
  </p:clrMapOvr>
  <p:transition advTm="1954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 calcmode="lin" valueType="num">
                                      <p:cBhvr additive="base">
                                        <p:cTn id="1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nodeType="after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 calcmode="lin" valueType="num">
                                      <p:cBhvr additive="base">
                                        <p:cTn id="2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nodeType="after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panneaux signalétiques (patrons)</a:t>
            </a:r>
            <a:endParaRPr lang="fr-FR" dirty="0"/>
          </a:p>
        </p:txBody>
      </p:sp>
      <p:pic>
        <p:nvPicPr>
          <p:cNvPr id="6" name="Espace réservé du contenu 5" descr="photo jardin 039.jpg"/>
          <p:cNvPicPr>
            <a:picLocks noGrp="1" noChangeAspect="1"/>
          </p:cNvPicPr>
          <p:nvPr>
            <p:ph idx="1"/>
          </p:nvPr>
        </p:nvPicPr>
        <p:blipFill>
          <a:blip r:embed="rId3" cstate="print"/>
          <a:stretch>
            <a:fillRect/>
          </a:stretch>
        </p:blipFill>
        <p:spPr>
          <a:xfrm rot="20166647">
            <a:off x="604435" y="2000747"/>
            <a:ext cx="3895381" cy="2921535"/>
          </a:xfrm>
        </p:spPr>
      </p:pic>
      <p:pic>
        <p:nvPicPr>
          <p:cNvPr id="9" name="Espace réservé du contenu 3" descr="photo jardin 040.jpg"/>
          <p:cNvPicPr>
            <a:picLocks noChangeAspect="1"/>
          </p:cNvPicPr>
          <p:nvPr/>
        </p:nvPicPr>
        <p:blipFill>
          <a:blip r:embed="rId4" cstate="print"/>
          <a:stretch>
            <a:fillRect/>
          </a:stretch>
        </p:blipFill>
        <p:spPr>
          <a:xfrm>
            <a:off x="5929322" y="1071546"/>
            <a:ext cx="2926292" cy="2194719"/>
          </a:xfrm>
          <a:prstGeom prst="rect">
            <a:avLst/>
          </a:prstGeom>
        </p:spPr>
      </p:pic>
      <p:pic>
        <p:nvPicPr>
          <p:cNvPr id="10" name="Espace réservé du contenu 5" descr="photo jardin 041.jpg"/>
          <p:cNvPicPr>
            <a:picLocks noChangeAspect="1"/>
          </p:cNvPicPr>
          <p:nvPr/>
        </p:nvPicPr>
        <p:blipFill>
          <a:blip r:embed="rId5" cstate="print"/>
          <a:stretch>
            <a:fillRect/>
          </a:stretch>
        </p:blipFill>
        <p:spPr>
          <a:xfrm>
            <a:off x="5214942" y="4143380"/>
            <a:ext cx="2854854" cy="2141140"/>
          </a:xfrm>
          <a:prstGeom prst="rect">
            <a:avLst/>
          </a:prstGeom>
        </p:spPr>
      </p:pic>
    </p:spTree>
    <p:custDataLst>
      <p:tags r:id="rId1"/>
    </p:custDataLst>
  </p:cSld>
  <p:clrMapOvr>
    <a:masterClrMapping/>
  </p:clrMapOvr>
  <p:transition advTm="351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panneaux signalétiques : réalisation </a:t>
            </a:r>
            <a:endParaRPr lang="fr-FR" dirty="0"/>
          </a:p>
        </p:txBody>
      </p:sp>
      <p:pic>
        <p:nvPicPr>
          <p:cNvPr id="4" name="Espace réservé du contenu 3" descr="photos panneaux savaghju.JPG"/>
          <p:cNvPicPr>
            <a:picLocks noGrp="1" noChangeAspect="1"/>
          </p:cNvPicPr>
          <p:nvPr>
            <p:ph idx="1"/>
          </p:nvPr>
        </p:nvPicPr>
        <p:blipFill>
          <a:blip r:embed="rId4" cstate="print"/>
          <a:stretch>
            <a:fillRect/>
          </a:stretch>
        </p:blipFill>
        <p:spPr>
          <a:xfrm>
            <a:off x="1645708" y="1935163"/>
            <a:ext cx="5852583" cy="4389437"/>
          </a:xfrm>
        </p:spPr>
      </p:pic>
    </p:spTree>
    <p:custDataLst>
      <p:tags r:id="rId1"/>
    </p:custDataLst>
  </p:cSld>
  <p:clrMapOvr>
    <a:masterClrMapping/>
  </p:clrMapOvr>
  <p:transition advTm="1231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 sortie à </a:t>
            </a:r>
            <a:r>
              <a:rPr lang="fr-FR" dirty="0" err="1" smtClean="0"/>
              <a:t>Savaghju</a:t>
            </a:r>
            <a:endParaRPr lang="fr-FR" dirty="0"/>
          </a:p>
        </p:txBody>
      </p:sp>
      <p:pic>
        <p:nvPicPr>
          <p:cNvPr id="6" name="Espace réservé du contenu 5" descr="P1020562_0.tmp"/>
          <p:cNvPicPr>
            <a:picLocks noGrp="1" noChangeAspect="1"/>
          </p:cNvPicPr>
          <p:nvPr>
            <p:ph sz="half" idx="1"/>
          </p:nvPr>
        </p:nvPicPr>
        <p:blipFill>
          <a:blip r:embed="rId3"/>
          <a:stretch>
            <a:fillRect/>
          </a:stretch>
        </p:blipFill>
        <p:spPr>
          <a:xfrm>
            <a:off x="428596" y="2428868"/>
            <a:ext cx="4038600" cy="3028950"/>
          </a:xfrm>
        </p:spPr>
      </p:pic>
      <p:pic>
        <p:nvPicPr>
          <p:cNvPr id="7" name="Espace réservé du contenu 6" descr="P1020565_0.tmp"/>
          <p:cNvPicPr>
            <a:picLocks noGrp="1" noChangeAspect="1"/>
          </p:cNvPicPr>
          <p:nvPr>
            <p:ph sz="half" idx="2"/>
          </p:nvPr>
        </p:nvPicPr>
        <p:blipFill>
          <a:blip r:embed="rId4"/>
          <a:stretch>
            <a:fillRect/>
          </a:stretch>
        </p:blipFill>
        <p:spPr>
          <a:xfrm>
            <a:off x="4714876" y="2428868"/>
            <a:ext cx="4038600" cy="3028950"/>
          </a:xfrm>
        </p:spPr>
      </p:pic>
      <p:sp>
        <p:nvSpPr>
          <p:cNvPr id="8" name="ZoneTexte 7"/>
          <p:cNvSpPr txBox="1"/>
          <p:nvPr/>
        </p:nvSpPr>
        <p:spPr>
          <a:xfrm>
            <a:off x="428597" y="5643578"/>
            <a:ext cx="4286280" cy="646331"/>
          </a:xfrm>
          <a:prstGeom prst="rect">
            <a:avLst/>
          </a:prstGeom>
          <a:noFill/>
        </p:spPr>
        <p:txBody>
          <a:bodyPr wrap="square" rtlCol="0">
            <a:spAutoFit/>
          </a:bodyPr>
          <a:lstStyle/>
          <a:p>
            <a:r>
              <a:rPr lang="fr-FR" dirty="0" smtClean="0"/>
              <a:t>Francesca et Daniela  placent un panneau.</a:t>
            </a:r>
            <a:endParaRPr lang="fr-FR" dirty="0"/>
          </a:p>
        </p:txBody>
      </p:sp>
      <p:sp>
        <p:nvSpPr>
          <p:cNvPr id="9" name="ZoneTexte 8"/>
          <p:cNvSpPr txBox="1"/>
          <p:nvPr/>
        </p:nvSpPr>
        <p:spPr>
          <a:xfrm>
            <a:off x="5000628" y="5786454"/>
            <a:ext cx="350046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smtClean="0"/>
              <a:t>Francesca fixe le dernier nichoir.</a:t>
            </a:r>
            <a:endParaRPr lang="fr-FR" dirty="0"/>
          </a:p>
        </p:txBody>
      </p:sp>
    </p:spTree>
    <p:custDataLst>
      <p:tags r:id="rId1"/>
    </p:custDataLst>
  </p:cSld>
  <p:clrMapOvr>
    <a:masterClrMapping/>
  </p:clrMapOvr>
  <p:transition advTm="724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704088"/>
            <a:ext cx="8229600" cy="581772"/>
          </a:xfrm>
        </p:spPr>
        <p:txBody>
          <a:bodyPr>
            <a:normAutofit fontScale="90000"/>
          </a:bodyPr>
          <a:lstStyle/>
          <a:p>
            <a:r>
              <a:rPr lang="fr-FR" dirty="0" smtClean="0"/>
              <a:t>     E</a:t>
            </a:r>
            <a:r>
              <a:rPr lang="fr-FR" dirty="0" smtClean="0"/>
              <a:t>valuation</a:t>
            </a:r>
            <a:endParaRPr lang="fr-FR" dirty="0"/>
          </a:p>
        </p:txBody>
      </p:sp>
      <p:sp>
        <p:nvSpPr>
          <p:cNvPr id="6" name="Espace réservé du contenu 5"/>
          <p:cNvSpPr>
            <a:spLocks noGrp="1"/>
          </p:cNvSpPr>
          <p:nvPr>
            <p:ph idx="1"/>
          </p:nvPr>
        </p:nvSpPr>
        <p:spPr>
          <a:xfrm>
            <a:off x="457200" y="1500174"/>
            <a:ext cx="8229600" cy="4824426"/>
          </a:xfrm>
        </p:spPr>
        <p:txBody>
          <a:bodyPr>
            <a:normAutofit fontScale="70000" lnSpcReduction="20000"/>
          </a:bodyPr>
          <a:lstStyle/>
          <a:p>
            <a:pPr algn="just"/>
            <a:endParaRPr lang="fr-FR" dirty="0" smtClean="0"/>
          </a:p>
          <a:p>
            <a:pPr algn="just"/>
            <a:r>
              <a:rPr lang="fr-FR" dirty="0" smtClean="0"/>
              <a:t>Tous </a:t>
            </a:r>
            <a:r>
              <a:rPr lang="fr-FR" dirty="0" smtClean="0"/>
              <a:t>les objets prévus ont été réalisés (nichoirs, </a:t>
            </a:r>
            <a:r>
              <a:rPr lang="fr-FR" dirty="0" err="1" smtClean="0"/>
              <a:t>magnets</a:t>
            </a:r>
            <a:r>
              <a:rPr lang="fr-FR" dirty="0" smtClean="0"/>
              <a:t>, panneaux)</a:t>
            </a:r>
          </a:p>
          <a:p>
            <a:pPr algn="just"/>
            <a:r>
              <a:rPr lang="fr-FR" dirty="0" smtClean="0"/>
              <a:t>Le « Mur des sciences » a été régulièrement enrichi  : scanner  de productions, réalisation d’un herbier </a:t>
            </a:r>
            <a:r>
              <a:rPr lang="fr-FR" dirty="0" smtClean="0"/>
              <a:t>virtuel, </a:t>
            </a:r>
            <a:r>
              <a:rPr lang="fr-FR" dirty="0" smtClean="0"/>
              <a:t>tenue de cahiers d’expériences individuels, trace collective conservée sur </a:t>
            </a:r>
            <a:r>
              <a:rPr lang="fr-FR" dirty="0" err="1" smtClean="0"/>
              <a:t>paper</a:t>
            </a:r>
            <a:r>
              <a:rPr lang="fr-FR" dirty="0" smtClean="0"/>
              <a:t>-</a:t>
            </a:r>
            <a:r>
              <a:rPr lang="fr-FR" dirty="0" err="1" smtClean="0"/>
              <a:t>board</a:t>
            </a:r>
            <a:r>
              <a:rPr lang="fr-FR" dirty="0" smtClean="0"/>
              <a:t>… Même s’il a fallu attendre la fin </a:t>
            </a:r>
            <a:r>
              <a:rPr lang="fr-FR" dirty="0" smtClean="0"/>
              <a:t>              de </a:t>
            </a:r>
            <a:r>
              <a:rPr lang="fr-FR" dirty="0" smtClean="0"/>
              <a:t>l’année pour réaliser ce power-point.</a:t>
            </a:r>
          </a:p>
          <a:p>
            <a:pPr algn="just"/>
            <a:r>
              <a:rPr lang="fr-FR" dirty="0" smtClean="0"/>
              <a:t>De nombreuses compétences et connaissances du socle commun ont été développées et validées au palier 2  : maîtrise de la langue française, </a:t>
            </a:r>
            <a:r>
              <a:rPr lang="fr-FR" dirty="0" smtClean="0"/>
              <a:t>                           les </a:t>
            </a:r>
            <a:r>
              <a:rPr lang="fr-FR" dirty="0" smtClean="0"/>
              <a:t>principaux éléments de mathématique, la culture scientifique </a:t>
            </a:r>
            <a:r>
              <a:rPr lang="fr-FR" dirty="0" smtClean="0"/>
              <a:t>                               et </a:t>
            </a:r>
            <a:r>
              <a:rPr lang="fr-FR" dirty="0" smtClean="0"/>
              <a:t>technologique, la maîtrise des techniques usuelles de l’information </a:t>
            </a:r>
            <a:r>
              <a:rPr lang="fr-FR" dirty="0" smtClean="0"/>
              <a:t>                        et </a:t>
            </a:r>
            <a:r>
              <a:rPr lang="fr-FR" dirty="0" smtClean="0"/>
              <a:t>de la communication, les compétences sociales et civiques, </a:t>
            </a:r>
            <a:r>
              <a:rPr lang="fr-FR" dirty="0" smtClean="0"/>
              <a:t>l’autonomie et </a:t>
            </a:r>
            <a:r>
              <a:rPr lang="fr-FR" dirty="0" smtClean="0"/>
              <a:t>l’initiative. </a:t>
            </a:r>
          </a:p>
          <a:p>
            <a:pPr algn="just"/>
            <a:r>
              <a:rPr lang="fr-FR" dirty="0" smtClean="0"/>
              <a:t>Nous avons réussi à implanter un jardin dans un espace ingrat.</a:t>
            </a:r>
          </a:p>
          <a:p>
            <a:pPr algn="just"/>
            <a:r>
              <a:rPr lang="fr-FR" dirty="0" smtClean="0"/>
              <a:t>La communauté éducative ne nous a pas suivis pour le tri des déchets mais </a:t>
            </a:r>
            <a:r>
              <a:rPr lang="fr-FR" dirty="0" smtClean="0"/>
              <a:t>              un </a:t>
            </a:r>
            <a:r>
              <a:rPr lang="fr-FR" dirty="0" smtClean="0"/>
              <a:t>travail a été amorcé avec le </a:t>
            </a:r>
            <a:r>
              <a:rPr lang="fr-FR" dirty="0" err="1" smtClean="0"/>
              <a:t>Syvadec</a:t>
            </a:r>
            <a:r>
              <a:rPr lang="fr-FR" dirty="0" smtClean="0"/>
              <a:t>…</a:t>
            </a:r>
          </a:p>
          <a:p>
            <a:pPr algn="just"/>
            <a:r>
              <a:rPr lang="fr-FR" dirty="0" smtClean="0"/>
              <a:t>Non seulement les difficultés relevées chez nos élèves en cours de sciences </a:t>
            </a:r>
            <a:r>
              <a:rPr lang="fr-FR" dirty="0" smtClean="0"/>
              <a:t>               se </a:t>
            </a:r>
            <a:r>
              <a:rPr lang="fr-FR" dirty="0" smtClean="0"/>
              <a:t>sont atténuées  mais on note une augmentation de l’autonomie, </a:t>
            </a:r>
            <a:r>
              <a:rPr lang="fr-FR" dirty="0" smtClean="0"/>
              <a:t>                         une </a:t>
            </a:r>
            <a:r>
              <a:rPr lang="fr-FR" dirty="0" smtClean="0"/>
              <a:t>meilleure compréhension  des notions abordées, moins d’agitation, moins de passivité et d’agressivité, et une belle motivation. </a:t>
            </a:r>
          </a:p>
          <a:p>
            <a:endParaRPr lang="fr-FR" dirty="0"/>
          </a:p>
        </p:txBody>
      </p:sp>
    </p:spTree>
    <p:custDataLst>
      <p:tags r:id="rId1"/>
    </p:custDataLst>
  </p:cSld>
  <p:clrMapOvr>
    <a:masterClrMapping/>
  </p:clrMapOvr>
  <p:transition advTm="423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vertical)">
                                      <p:cBhvr>
                                        <p:cTn id="7" dur="5000"/>
                                        <p:tgtEl>
                                          <p:spTgt spid="6">
                                            <p:txEl>
                                              <p:pRg st="1" end="1"/>
                                            </p:txEl>
                                          </p:spTgt>
                                        </p:tgtEl>
                                      </p:cBhvr>
                                    </p:animEffect>
                                  </p:childTnLst>
                                </p:cTn>
                              </p:par>
                            </p:childTnLst>
                          </p:cTn>
                        </p:par>
                        <p:par>
                          <p:cTn id="8" fill="hold">
                            <p:stCondLst>
                              <p:cond delay="5000"/>
                            </p:stCondLst>
                            <p:childTnLst>
                              <p:par>
                                <p:cTn id="9" presetID="3" presetClass="entr" presetSubtype="5"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blinds(vertical)">
                                      <p:cBhvr>
                                        <p:cTn id="11" dur="5000"/>
                                        <p:tgtEl>
                                          <p:spTgt spid="6">
                                            <p:txEl>
                                              <p:pRg st="2" end="2"/>
                                            </p:txEl>
                                          </p:spTgt>
                                        </p:tgtEl>
                                      </p:cBhvr>
                                    </p:animEffect>
                                  </p:childTnLst>
                                </p:cTn>
                              </p:par>
                            </p:childTnLst>
                          </p:cTn>
                        </p:par>
                        <p:par>
                          <p:cTn id="12" fill="hold">
                            <p:stCondLst>
                              <p:cond delay="10000"/>
                            </p:stCondLst>
                            <p:childTnLst>
                              <p:par>
                                <p:cTn id="13" presetID="3" presetClass="entr" presetSubtype="5" fill="hold" nodeType="after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linds(vertical)">
                                      <p:cBhvr>
                                        <p:cTn id="15" dur="5000"/>
                                        <p:tgtEl>
                                          <p:spTgt spid="6">
                                            <p:txEl>
                                              <p:pRg st="3" end="3"/>
                                            </p:txEl>
                                          </p:spTgt>
                                        </p:tgtEl>
                                      </p:cBhvr>
                                    </p:animEffect>
                                  </p:childTnLst>
                                </p:cTn>
                              </p:par>
                            </p:childTnLst>
                          </p:cTn>
                        </p:par>
                        <p:par>
                          <p:cTn id="16" fill="hold">
                            <p:stCondLst>
                              <p:cond delay="15000"/>
                            </p:stCondLst>
                            <p:childTnLst>
                              <p:par>
                                <p:cTn id="17" presetID="3" presetClass="entr" presetSubtype="10"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0"/>
                                        <p:tgtEl>
                                          <p:spTgt spid="6">
                                            <p:txEl>
                                              <p:pRg st="4" end="4"/>
                                            </p:txEl>
                                          </p:spTgt>
                                        </p:tgtEl>
                                      </p:cBhvr>
                                    </p:animEffect>
                                  </p:childTnLst>
                                </p:cTn>
                              </p:par>
                            </p:childTnLst>
                          </p:cTn>
                        </p:par>
                        <p:par>
                          <p:cTn id="20" fill="hold">
                            <p:stCondLst>
                              <p:cond delay="20000"/>
                            </p:stCondLst>
                            <p:childTnLst>
                              <p:par>
                                <p:cTn id="21" presetID="3" presetClass="entr" presetSubtype="5" fill="hold" nodeType="after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blinds(vertical)">
                                      <p:cBhvr>
                                        <p:cTn id="23" dur="5000"/>
                                        <p:tgtEl>
                                          <p:spTgt spid="6">
                                            <p:txEl>
                                              <p:pRg st="5" end="5"/>
                                            </p:txEl>
                                          </p:spTgt>
                                        </p:tgtEl>
                                      </p:cBhvr>
                                    </p:animEffect>
                                  </p:childTnLst>
                                </p:cTn>
                              </p:par>
                            </p:childTnLst>
                          </p:cTn>
                        </p:par>
                        <p:par>
                          <p:cTn id="24" fill="hold">
                            <p:stCondLst>
                              <p:cond delay="25000"/>
                            </p:stCondLst>
                            <p:childTnLst>
                              <p:par>
                                <p:cTn id="25" presetID="3" presetClass="entr" presetSubtype="10" fill="hold" nodeType="after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linds(horizontal)">
                                      <p:cBhvr>
                                        <p:cTn id="27" dur="5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724648"/>
          </a:xfrm>
        </p:spPr>
        <p:txBody>
          <a:bodyPr>
            <a:normAutofit fontScale="90000"/>
          </a:bodyPr>
          <a:lstStyle/>
          <a:p>
            <a:pPr algn="ctr"/>
            <a:r>
              <a:rPr lang="fr-FR" dirty="0" smtClean="0"/>
              <a:t>Et l’an prochain…</a:t>
            </a:r>
            <a:endParaRPr lang="fr-FR" dirty="0"/>
          </a:p>
        </p:txBody>
      </p:sp>
      <p:sp>
        <p:nvSpPr>
          <p:cNvPr id="3" name="Espace réservé du contenu 2"/>
          <p:cNvSpPr>
            <a:spLocks noGrp="1"/>
          </p:cNvSpPr>
          <p:nvPr>
            <p:ph idx="1"/>
          </p:nvPr>
        </p:nvSpPr>
        <p:spPr>
          <a:xfrm>
            <a:off x="457200" y="1571612"/>
            <a:ext cx="8229600" cy="4752988"/>
          </a:xfrm>
        </p:spPr>
        <p:txBody>
          <a:bodyPr>
            <a:normAutofit lnSpcReduction="10000"/>
          </a:bodyPr>
          <a:lstStyle/>
          <a:p>
            <a:pPr algn="just"/>
            <a:r>
              <a:rPr lang="fr-FR" dirty="0" smtClean="0"/>
              <a:t>Poursuivre  le projet du jardin, demander </a:t>
            </a:r>
            <a:r>
              <a:rPr lang="fr-FR" dirty="0" smtClean="0"/>
              <a:t>                                 à </a:t>
            </a:r>
            <a:r>
              <a:rPr lang="fr-FR" dirty="0" smtClean="0"/>
              <a:t>un « </a:t>
            </a:r>
            <a:r>
              <a:rPr lang="fr-FR" dirty="0" err="1" smtClean="0"/>
              <a:t>babbo</a:t>
            </a:r>
            <a:r>
              <a:rPr lang="fr-FR" dirty="0" smtClean="0"/>
              <a:t> » de nous aider, améliorer les conditions d’arrosage…</a:t>
            </a:r>
          </a:p>
          <a:p>
            <a:pPr algn="just"/>
            <a:r>
              <a:rPr lang="fr-FR" dirty="0" smtClean="0"/>
              <a:t>Compléter notre herbier avec d’autres essences locales…</a:t>
            </a:r>
          </a:p>
          <a:p>
            <a:pPr algn="just"/>
            <a:r>
              <a:rPr lang="fr-FR" dirty="0" smtClean="0"/>
              <a:t>Apprendre à connaître un autre animal à </a:t>
            </a:r>
            <a:r>
              <a:rPr lang="fr-FR" dirty="0" smtClean="0"/>
              <a:t>protéger …</a:t>
            </a:r>
            <a:endParaRPr lang="fr-FR" dirty="0" smtClean="0"/>
          </a:p>
          <a:p>
            <a:pPr algn="just"/>
            <a:r>
              <a:rPr lang="fr-FR" dirty="0" smtClean="0"/>
              <a:t>Connaître l’eau : ses usages, comment l’économiser, </a:t>
            </a:r>
            <a:r>
              <a:rPr lang="fr-FR" dirty="0" smtClean="0"/>
              <a:t>            la </a:t>
            </a:r>
            <a:r>
              <a:rPr lang="fr-FR" dirty="0" smtClean="0"/>
              <a:t>traiter…</a:t>
            </a:r>
          </a:p>
          <a:p>
            <a:pPr algn="just"/>
            <a:r>
              <a:rPr lang="fr-FR" dirty="0" smtClean="0"/>
              <a:t>… Nous avons encore du chemin à faire pour devenir </a:t>
            </a:r>
            <a:r>
              <a:rPr lang="fr-FR" dirty="0" smtClean="0"/>
              <a:t> de </a:t>
            </a:r>
            <a:r>
              <a:rPr lang="fr-FR" dirty="0" smtClean="0"/>
              <a:t>vrais </a:t>
            </a:r>
            <a:r>
              <a:rPr lang="fr-FR" dirty="0" err="1" smtClean="0"/>
              <a:t>écocitoyens</a:t>
            </a:r>
            <a:r>
              <a:rPr lang="fr-FR" dirty="0" smtClean="0"/>
              <a:t> et pour maîtriser </a:t>
            </a:r>
            <a:r>
              <a:rPr lang="fr-FR" dirty="0" smtClean="0"/>
              <a:t>                                    le </a:t>
            </a:r>
            <a:r>
              <a:rPr lang="fr-FR" dirty="0" smtClean="0"/>
              <a:t>développement durable…</a:t>
            </a:r>
          </a:p>
          <a:p>
            <a:endParaRPr lang="fr-FR" dirty="0"/>
          </a:p>
        </p:txBody>
      </p:sp>
    </p:spTree>
    <p:custDataLst>
      <p:tags r:id="rId1"/>
    </p:custDataLst>
  </p:cSld>
  <p:clrMapOvr>
    <a:masterClrMapping/>
  </p:clrMapOvr>
  <p:transition advTm="213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amond(in)">
                                      <p:cBhvr>
                                        <p:cTn id="11" dur="2000"/>
                                        <p:tgtEl>
                                          <p:spTgt spid="3">
                                            <p:txEl>
                                              <p:pRg st="1" end="1"/>
                                            </p:txEl>
                                          </p:spTgt>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amond(in)">
                                      <p:cBhvr>
                                        <p:cTn id="15" dur="2000"/>
                                        <p:tgtEl>
                                          <p:spTgt spid="3">
                                            <p:txEl>
                                              <p:pRg st="2" end="2"/>
                                            </p:txEl>
                                          </p:spTgt>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amond(in)">
                                      <p:cBhvr>
                                        <p:cTn id="19" dur="2000"/>
                                        <p:tgtEl>
                                          <p:spTgt spid="3">
                                            <p:txEl>
                                              <p:pRg st="3" end="3"/>
                                            </p:txEl>
                                          </p:spTgt>
                                        </p:tgtEl>
                                      </p:cBhvr>
                                    </p:animEffect>
                                  </p:childTnLst>
                                </p:cTn>
                              </p:par>
                            </p:childTnLst>
                          </p:cTn>
                        </p:par>
                        <p:par>
                          <p:cTn id="20" fill="hold">
                            <p:stCondLst>
                              <p:cond delay="8000"/>
                            </p:stCondLst>
                            <p:childTnLst>
                              <p:par>
                                <p:cTn id="21" presetID="8" presetClass="entr" presetSubtype="16"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amond(in)">
                                      <p:cBhvr>
                                        <p:cTn id="23" dur="2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ox(out)">
                                      <p:cBhvr>
                                        <p:cTn id="28" dur="5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photos sortie bd et equiloisir 016.jpg"/>
          <p:cNvPicPr>
            <a:picLocks noChangeAspect="1"/>
          </p:cNvPicPr>
          <p:nvPr/>
        </p:nvPicPr>
        <p:blipFill>
          <a:blip r:embed="rId3" cstate="print"/>
          <a:stretch>
            <a:fillRect/>
          </a:stretch>
        </p:blipFill>
        <p:spPr>
          <a:xfrm>
            <a:off x="1785918" y="2000240"/>
            <a:ext cx="5572164" cy="4179123"/>
          </a:xfrm>
          <a:prstGeom prst="rect">
            <a:avLst/>
          </a:prstGeom>
        </p:spPr>
      </p:pic>
      <p:sp>
        <p:nvSpPr>
          <p:cNvPr id="2" name="Titre 1"/>
          <p:cNvSpPr>
            <a:spLocks noGrp="1"/>
          </p:cNvSpPr>
          <p:nvPr>
            <p:ph type="title"/>
          </p:nvPr>
        </p:nvSpPr>
        <p:spPr/>
        <p:txBody>
          <a:bodyPr/>
          <a:lstStyle/>
          <a:p>
            <a:r>
              <a:rPr lang="fr-FR" dirty="0" smtClean="0"/>
              <a:t>Les élèves :</a:t>
            </a:r>
            <a:endParaRPr lang="fr-FR" dirty="0"/>
          </a:p>
        </p:txBody>
      </p:sp>
      <p:sp>
        <p:nvSpPr>
          <p:cNvPr id="3" name="Espace réservé du contenu 2"/>
          <p:cNvSpPr>
            <a:spLocks noGrp="1"/>
          </p:cNvSpPr>
          <p:nvPr>
            <p:ph idx="1"/>
          </p:nvPr>
        </p:nvSpPr>
        <p:spPr>
          <a:noFill/>
        </p:spPr>
        <p:style>
          <a:lnRef idx="1">
            <a:schemeClr val="accent1"/>
          </a:lnRef>
          <a:fillRef idx="3">
            <a:schemeClr val="accent1"/>
          </a:fillRef>
          <a:effectRef idx="2">
            <a:schemeClr val="accent1"/>
          </a:effectRef>
          <a:fontRef idx="minor">
            <a:schemeClr val="lt1"/>
          </a:fontRef>
        </p:style>
        <p:txBody>
          <a:bodyPr/>
          <a:lstStyle/>
          <a:p>
            <a:pPr>
              <a:buNone/>
            </a:pPr>
            <a:r>
              <a:rPr lang="fr-FR" dirty="0" smtClean="0">
                <a:solidFill>
                  <a:schemeClr val="tx1"/>
                </a:solidFill>
              </a:rPr>
              <a:t>Catarina, Océane, Alexandre, Francesca, Daniela, Lucas, </a:t>
            </a:r>
            <a:r>
              <a:rPr lang="fr-FR" dirty="0" err="1" smtClean="0">
                <a:solidFill>
                  <a:schemeClr val="tx1"/>
                </a:solidFill>
              </a:rPr>
              <a:t>Marouane</a:t>
            </a:r>
            <a:r>
              <a:rPr lang="fr-FR" dirty="0" smtClean="0">
                <a:solidFill>
                  <a:schemeClr val="tx1"/>
                </a:solidFill>
              </a:rPr>
              <a:t>, </a:t>
            </a:r>
            <a:r>
              <a:rPr lang="fr-FR" dirty="0" err="1" smtClean="0">
                <a:solidFill>
                  <a:schemeClr val="tx1"/>
                </a:solidFill>
              </a:rPr>
              <a:t>Najib</a:t>
            </a:r>
            <a:r>
              <a:rPr lang="fr-FR" dirty="0" smtClean="0">
                <a:solidFill>
                  <a:schemeClr val="tx1"/>
                </a:solidFill>
              </a:rPr>
              <a:t>, Niels, Hélène, Sarah, Kevin, Mathias, </a:t>
            </a:r>
            <a:r>
              <a:rPr lang="fr-FR" dirty="0" err="1" smtClean="0">
                <a:solidFill>
                  <a:schemeClr val="tx1"/>
                </a:solidFill>
              </a:rPr>
              <a:t>Abderrahim</a:t>
            </a:r>
            <a:r>
              <a:rPr lang="fr-FR" dirty="0" smtClean="0">
                <a:solidFill>
                  <a:schemeClr val="tx1"/>
                </a:solidFill>
              </a:rPr>
              <a:t>, </a:t>
            </a:r>
            <a:r>
              <a:rPr lang="fr-FR" dirty="0" err="1" smtClean="0">
                <a:solidFill>
                  <a:schemeClr val="tx1"/>
                </a:solidFill>
              </a:rPr>
              <a:t>Abdellak</a:t>
            </a:r>
            <a:r>
              <a:rPr lang="fr-FR" dirty="0" smtClean="0">
                <a:solidFill>
                  <a:schemeClr val="tx1"/>
                </a:solidFill>
              </a:rPr>
              <a:t>, Pedro, </a:t>
            </a:r>
            <a:r>
              <a:rPr lang="fr-FR" dirty="0" err="1" smtClean="0">
                <a:solidFill>
                  <a:schemeClr val="tx1"/>
                </a:solidFill>
              </a:rPr>
              <a:t>Laïla</a:t>
            </a:r>
            <a:r>
              <a:rPr lang="fr-FR" dirty="0" smtClean="0">
                <a:solidFill>
                  <a:schemeClr val="tx1"/>
                </a:solidFill>
              </a:rPr>
              <a:t>, Matteo</a:t>
            </a:r>
            <a:endParaRPr lang="fr-FR" dirty="0"/>
          </a:p>
        </p:txBody>
      </p:sp>
    </p:spTree>
    <p:custDataLst>
      <p:tags r:id="rId1"/>
    </p:custDataLst>
  </p:cSld>
  <p:clrMapOvr>
    <a:masterClrMapping/>
  </p:clrMapOvr>
  <p:transition advTm="1421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nodeType="clickEffect">
                                  <p:stCondLst>
                                    <p:cond delay="0"/>
                                  </p:stCondLst>
                                  <p:childTnLst>
                                    <p:anim calcmode="discrete" valueType="str">
                                      <p:cBhvr override="childStyle">
                                        <p:cTn id="6" dur="2000" fill="hold"/>
                                        <p:tgtEl>
                                          <p:spTgt spid="3">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Message aux pollueurs</a:t>
            </a:r>
            <a:endParaRPr lang="fr-FR" dirty="0"/>
          </a:p>
        </p:txBody>
      </p:sp>
      <p:pic>
        <p:nvPicPr>
          <p:cNvPr id="4" name="Espace réservé du contenu 3" descr="photo jardin 047.jpg"/>
          <p:cNvPicPr>
            <a:picLocks noGrp="1" noChangeAspect="1"/>
          </p:cNvPicPr>
          <p:nvPr>
            <p:ph idx="1"/>
          </p:nvPr>
        </p:nvPicPr>
        <p:blipFill>
          <a:blip r:embed="rId3" cstate="print"/>
          <a:stretch>
            <a:fillRect/>
          </a:stretch>
        </p:blipFill>
        <p:spPr>
          <a:xfrm>
            <a:off x="1645708" y="1935163"/>
            <a:ext cx="5852583" cy="4389437"/>
          </a:xfrm>
        </p:spPr>
      </p:pic>
    </p:spTree>
    <p:custDataLst>
      <p:tags r:id="rId1"/>
    </p:custDataLst>
  </p:cSld>
  <p:clrMapOvr>
    <a:masterClrMapping/>
  </p:clrMapOvr>
  <p:transition advTm="71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Notre questionnement de départ</a:t>
            </a:r>
            <a:endParaRPr lang="fr-FR" dirty="0"/>
          </a:p>
        </p:txBody>
      </p:sp>
      <p:sp>
        <p:nvSpPr>
          <p:cNvPr id="3" name="Rectangle à coins arrondis 2"/>
          <p:cNvSpPr/>
          <p:nvPr/>
        </p:nvSpPr>
        <p:spPr>
          <a:xfrm>
            <a:off x="714348" y="5072074"/>
            <a:ext cx="2286016" cy="1143008"/>
          </a:xfrm>
          <a:prstGeom prst="wedgeRoundRect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Notre jardin : le nettoyage, la préparation </a:t>
            </a:r>
            <a:endParaRPr lang="fr-FR" dirty="0">
              <a:solidFill>
                <a:schemeClr val="tx1"/>
              </a:solidFill>
            </a:endParaRPr>
          </a:p>
        </p:txBody>
      </p:sp>
      <p:sp>
        <p:nvSpPr>
          <p:cNvPr id="4" name="Rectangle à coins arrondis 3"/>
          <p:cNvSpPr/>
          <p:nvPr/>
        </p:nvSpPr>
        <p:spPr>
          <a:xfrm>
            <a:off x="5429256" y="4714884"/>
            <a:ext cx="2286016" cy="1143008"/>
          </a:xfrm>
          <a:prstGeom prst="wedgeRoundRect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Le recyclage, le compostage… </a:t>
            </a:r>
            <a:endParaRPr lang="fr-FR" dirty="0">
              <a:solidFill>
                <a:schemeClr val="tx1"/>
              </a:solidFill>
            </a:endParaRPr>
          </a:p>
        </p:txBody>
      </p:sp>
      <p:sp>
        <p:nvSpPr>
          <p:cNvPr id="5" name="Bulle ronde 4"/>
          <p:cNvSpPr/>
          <p:nvPr/>
        </p:nvSpPr>
        <p:spPr>
          <a:xfrm>
            <a:off x="5786446" y="2928934"/>
            <a:ext cx="2857520" cy="1428760"/>
          </a:xfrm>
          <a:prstGeom prst="wedgeEllipse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smtClean="0">
              <a:solidFill>
                <a:schemeClr val="tx1"/>
              </a:solidFill>
            </a:endParaRPr>
          </a:p>
          <a:p>
            <a:pPr algn="ctr"/>
            <a:r>
              <a:rPr lang="fr-FR" sz="2000" dirty="0" smtClean="0">
                <a:solidFill>
                  <a:schemeClr val="tx1"/>
                </a:solidFill>
              </a:rPr>
              <a:t>Le bio, pourquoi le bio, qu’est-ce que le bio </a:t>
            </a:r>
          </a:p>
          <a:p>
            <a:pPr algn="ctr"/>
            <a:r>
              <a:rPr lang="fr-FR" sz="2000" dirty="0" smtClean="0">
                <a:solidFill>
                  <a:schemeClr val="tx1"/>
                </a:solidFill>
              </a:rPr>
              <a:t>?</a:t>
            </a:r>
            <a:endParaRPr lang="fr-FR" sz="2000" dirty="0">
              <a:solidFill>
                <a:schemeClr val="tx1"/>
              </a:solidFill>
            </a:endParaRPr>
          </a:p>
        </p:txBody>
      </p:sp>
      <p:sp>
        <p:nvSpPr>
          <p:cNvPr id="6" name="Bulle ronde 5"/>
          <p:cNvSpPr/>
          <p:nvPr/>
        </p:nvSpPr>
        <p:spPr>
          <a:xfrm>
            <a:off x="357158" y="1857364"/>
            <a:ext cx="2500330" cy="1143008"/>
          </a:xfrm>
          <a:prstGeom prst="wedgeEllipse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solidFill>
                  <a:schemeClr val="tx1"/>
                </a:solidFill>
              </a:rPr>
              <a:t>Une seconde vie pour nos déchets ?</a:t>
            </a:r>
            <a:endParaRPr lang="fr-FR" sz="1600" dirty="0">
              <a:solidFill>
                <a:schemeClr val="tx1"/>
              </a:solidFill>
            </a:endParaRPr>
          </a:p>
        </p:txBody>
      </p:sp>
      <p:sp>
        <p:nvSpPr>
          <p:cNvPr id="7" name="Bulle ronde 6"/>
          <p:cNvSpPr/>
          <p:nvPr/>
        </p:nvSpPr>
        <p:spPr>
          <a:xfrm>
            <a:off x="1785918" y="2928934"/>
            <a:ext cx="2786082" cy="1571636"/>
          </a:xfrm>
          <a:prstGeom prst="wedgeEllipse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Que deviennent nos déchets triés ?</a:t>
            </a:r>
            <a:endParaRPr lang="fr-FR" dirty="0">
              <a:solidFill>
                <a:schemeClr val="tx1"/>
              </a:solidFill>
            </a:endParaRPr>
          </a:p>
        </p:txBody>
      </p:sp>
      <p:sp>
        <p:nvSpPr>
          <p:cNvPr id="8" name="Bulle ronde 7"/>
          <p:cNvSpPr/>
          <p:nvPr/>
        </p:nvSpPr>
        <p:spPr>
          <a:xfrm>
            <a:off x="4000496" y="1857364"/>
            <a:ext cx="2857520" cy="1143008"/>
          </a:xfrm>
          <a:prstGeom prst="wedgeEllipse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Quelle est la durée de vie des déchets ?</a:t>
            </a:r>
            <a:endParaRPr lang="fr-FR" dirty="0">
              <a:solidFill>
                <a:schemeClr val="tx1"/>
              </a:solidFill>
            </a:endParaRPr>
          </a:p>
        </p:txBody>
      </p:sp>
    </p:spTree>
    <p:custDataLst>
      <p:tags r:id="rId1"/>
    </p:custDataLst>
  </p:cSld>
  <p:clrMapOvr>
    <a:masterClrMapping/>
  </p:clrMapOvr>
  <p:transition advTm="1621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 presetClass="entr" presetSubtype="1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heckerboard(across)">
                                      <p:cBhvr>
                                        <p:cTn id="27" dur="5000"/>
                                        <p:tgtEl>
                                          <p:spTgt spid="3"/>
                                        </p:tgtEl>
                                      </p:cBhvr>
                                    </p:animEffect>
                                  </p:childTnLst>
                                </p:cTn>
                              </p:par>
                            </p:childTnLst>
                          </p:cTn>
                        </p:par>
                        <p:par>
                          <p:cTn id="28" fill="hold">
                            <p:stCondLst>
                              <p:cond delay="7000"/>
                            </p:stCondLst>
                            <p:childTnLst>
                              <p:par>
                                <p:cTn id="29" presetID="3" presetClass="entr" presetSubtype="1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Message aux pollueurs</a:t>
            </a:r>
            <a:endParaRPr lang="fr-FR" dirty="0"/>
          </a:p>
        </p:txBody>
      </p:sp>
      <p:pic>
        <p:nvPicPr>
          <p:cNvPr id="6" name="Espace réservé du contenu 5" descr="photo jardin 049.jpg"/>
          <p:cNvPicPr>
            <a:picLocks noGrp="1" noChangeAspect="1"/>
          </p:cNvPicPr>
          <p:nvPr>
            <p:ph idx="1"/>
          </p:nvPr>
        </p:nvPicPr>
        <p:blipFill>
          <a:blip r:embed="rId3" cstate="print"/>
          <a:stretch>
            <a:fillRect/>
          </a:stretch>
        </p:blipFill>
        <p:spPr>
          <a:xfrm>
            <a:off x="1645708" y="1935163"/>
            <a:ext cx="5852583" cy="4389437"/>
          </a:xfrm>
        </p:spPr>
      </p:pic>
    </p:spTree>
    <p:custDataLst>
      <p:tags r:id="rId1"/>
    </p:custDataLst>
  </p:cSld>
  <p:clrMapOvr>
    <a:masterClrMapping/>
  </p:clrMapOvr>
  <p:transition advTm="690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581772"/>
          </a:xfrm>
        </p:spPr>
        <p:txBody>
          <a:bodyPr>
            <a:noAutofit/>
          </a:bodyPr>
          <a:lstStyle/>
          <a:p>
            <a:r>
              <a:rPr lang="fr-FR" sz="3600" dirty="0" smtClean="0"/>
              <a:t>Questionnaire (Vrai ou Faux) sur le compost</a:t>
            </a:r>
          </a:p>
        </p:txBody>
      </p:sp>
      <p:sp>
        <p:nvSpPr>
          <p:cNvPr id="3" name="Espace réservé du contenu 2"/>
          <p:cNvSpPr>
            <a:spLocks noGrp="1"/>
          </p:cNvSpPr>
          <p:nvPr>
            <p:ph idx="1"/>
          </p:nvPr>
        </p:nvSpPr>
        <p:spPr>
          <a:xfrm>
            <a:off x="457200" y="1500174"/>
            <a:ext cx="8229600" cy="4857784"/>
          </a:xfrm>
        </p:spPr>
        <p:txBody>
          <a:bodyPr>
            <a:normAutofit fontScale="47500" lnSpcReduction="20000"/>
          </a:bodyPr>
          <a:lstStyle/>
          <a:p>
            <a:pPr>
              <a:buNone/>
            </a:pPr>
            <a:r>
              <a:rPr lang="fr-FR" dirty="0" smtClean="0"/>
              <a:t> </a:t>
            </a:r>
            <a:endParaRPr lang="fr-FR" sz="2900" dirty="0" smtClean="0"/>
          </a:p>
          <a:p>
            <a:r>
              <a:rPr lang="fr-FR" sz="3400" dirty="0" smtClean="0"/>
              <a:t>. Le compostage, c’est le résultat du recyclage de matières organiques.</a:t>
            </a:r>
          </a:p>
          <a:p>
            <a:r>
              <a:rPr lang="fr-FR" sz="3400" dirty="0" smtClean="0">
                <a:solidFill>
                  <a:schemeClr val="accent5">
                    <a:lumMod val="75000"/>
                  </a:schemeClr>
                </a:solidFill>
              </a:rPr>
              <a:t>Vrai </a:t>
            </a:r>
            <a:r>
              <a:rPr lang="fr-FR" sz="3400" dirty="0" smtClean="0"/>
              <a:t>			Faux</a:t>
            </a:r>
          </a:p>
          <a:p>
            <a:r>
              <a:rPr lang="fr-FR" sz="3400" dirty="0" smtClean="0"/>
              <a:t> </a:t>
            </a:r>
          </a:p>
          <a:p>
            <a:r>
              <a:rPr lang="fr-FR" sz="3400" dirty="0" smtClean="0"/>
              <a:t>. Le compost, c’est une matière foncée, brun noirâtre, qui sent mauvais.</a:t>
            </a:r>
          </a:p>
          <a:p>
            <a:r>
              <a:rPr lang="fr-FR" sz="3400" dirty="0" smtClean="0"/>
              <a:t>Vrai 			</a:t>
            </a:r>
            <a:r>
              <a:rPr lang="fr-FR" sz="3400" dirty="0" smtClean="0">
                <a:solidFill>
                  <a:schemeClr val="accent5">
                    <a:lumMod val="75000"/>
                  </a:schemeClr>
                </a:solidFill>
              </a:rPr>
              <a:t>Faux</a:t>
            </a:r>
          </a:p>
          <a:p>
            <a:r>
              <a:rPr lang="fr-FR" sz="3400" dirty="0" smtClean="0"/>
              <a:t> </a:t>
            </a:r>
          </a:p>
          <a:p>
            <a:r>
              <a:rPr lang="fr-FR" sz="3400" dirty="0" smtClean="0"/>
              <a:t>. C’est de l’humus qui contient des êtres vivants et des minéraux.</a:t>
            </a:r>
          </a:p>
          <a:p>
            <a:r>
              <a:rPr lang="fr-FR" sz="3400" dirty="0" smtClean="0">
                <a:solidFill>
                  <a:schemeClr val="accent5">
                    <a:lumMod val="75000"/>
                  </a:schemeClr>
                </a:solidFill>
              </a:rPr>
              <a:t>Vrai </a:t>
            </a:r>
            <a:r>
              <a:rPr lang="fr-FR" sz="3400" dirty="0" smtClean="0"/>
              <a:t>			Faux</a:t>
            </a:r>
          </a:p>
          <a:p>
            <a:r>
              <a:rPr lang="fr-FR" sz="3400" dirty="0" smtClean="0"/>
              <a:t> </a:t>
            </a:r>
          </a:p>
          <a:p>
            <a:r>
              <a:rPr lang="fr-FR" sz="3400" dirty="0" smtClean="0"/>
              <a:t>. Il ne peut pas servir de nourriture aux plantes.</a:t>
            </a:r>
          </a:p>
          <a:p>
            <a:r>
              <a:rPr lang="fr-FR" sz="3400" dirty="0" smtClean="0"/>
              <a:t>Vrai 			</a:t>
            </a:r>
            <a:r>
              <a:rPr lang="fr-FR" sz="3400" dirty="0" smtClean="0">
                <a:solidFill>
                  <a:schemeClr val="accent5">
                    <a:lumMod val="75000"/>
                  </a:schemeClr>
                </a:solidFill>
              </a:rPr>
              <a:t>Faux</a:t>
            </a:r>
          </a:p>
          <a:p>
            <a:r>
              <a:rPr lang="fr-FR" sz="3400" dirty="0" smtClean="0"/>
              <a:t> </a:t>
            </a:r>
          </a:p>
          <a:p>
            <a:r>
              <a:rPr lang="fr-FR" sz="3400" dirty="0" smtClean="0"/>
              <a:t>. Les organismes vivant dans le compost sont des parasites et le compost contient des gênes pathogènes (qui donnent des maladies) et des mauvaises graines.</a:t>
            </a:r>
          </a:p>
          <a:p>
            <a:r>
              <a:rPr lang="fr-FR" sz="3400" dirty="0" smtClean="0"/>
              <a:t>Vrai 			</a:t>
            </a:r>
            <a:r>
              <a:rPr lang="fr-FR" sz="3400" dirty="0" smtClean="0">
                <a:solidFill>
                  <a:schemeClr val="accent5">
                    <a:lumMod val="75000"/>
                  </a:schemeClr>
                </a:solidFill>
              </a:rPr>
              <a:t>Faux</a:t>
            </a:r>
          </a:p>
          <a:p>
            <a:r>
              <a:rPr lang="fr-FR" sz="3400" dirty="0" smtClean="0"/>
              <a:t> </a:t>
            </a:r>
          </a:p>
          <a:p>
            <a:r>
              <a:rPr lang="fr-FR" sz="3400" dirty="0" smtClean="0"/>
              <a:t>. Le compost améliore la croissance des végétaux.</a:t>
            </a:r>
          </a:p>
          <a:p>
            <a:r>
              <a:rPr lang="fr-FR" sz="3400" dirty="0" smtClean="0">
                <a:solidFill>
                  <a:schemeClr val="accent5">
                    <a:lumMod val="75000"/>
                  </a:schemeClr>
                </a:solidFill>
              </a:rPr>
              <a:t>Vrai </a:t>
            </a:r>
            <a:r>
              <a:rPr lang="fr-FR" sz="3400" dirty="0" smtClean="0"/>
              <a:t>			Faux</a:t>
            </a:r>
          </a:p>
          <a:p>
            <a:endParaRPr lang="fr-FR" dirty="0"/>
          </a:p>
        </p:txBody>
      </p:sp>
    </p:spTree>
    <p:custDataLst>
      <p:tags r:id="rId1"/>
    </p:custDataLst>
  </p:cSld>
  <p:clrMapOvr>
    <a:masterClrMapping/>
  </p:clrMapOvr>
  <p:transition advTm="2448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6" fill="hold"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 calcmode="lin" valueType="num">
                                      <p:cBhvr additive="base">
                                        <p:cTn id="16"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12" fill="hold" nodeType="after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 calcmode="lin" valueType="num">
                                      <p:cBhvr additive="base">
                                        <p:cTn id="26"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6" fill="hold" nodeType="after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 calcmode="lin" valueType="num">
                                      <p:cBhvr additive="base">
                                        <p:cTn id="36"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4" fill="hold" nodeType="after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 calcmode="lin" valueType="num">
                                      <p:cBhvr additive="base">
                                        <p:cTn id="4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par>
                          <p:cTn id="43" fill="hold">
                            <p:stCondLst>
                              <p:cond delay="3500"/>
                            </p:stCondLst>
                            <p:childTnLst>
                              <p:par>
                                <p:cTn id="44" presetID="2" presetClass="entr" presetSubtype="12" fill="hold" nodeType="after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 calcmode="lin" valueType="num">
                                      <p:cBhvr additive="base">
                                        <p:cTn id="46" dur="500" fill="hold"/>
                                        <p:tgtEl>
                                          <p:spTgt spid="3">
                                            <p:txEl>
                                              <p:pRg st="13" end="13"/>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2" presetClass="entr" presetSubtype="4" fill="hold" nodeType="after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anim calcmode="lin" valueType="num">
                                      <p:cBhvr additive="base">
                                        <p:cTn id="5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par>
                          <p:cTn id="53" fill="hold">
                            <p:stCondLst>
                              <p:cond delay="4500"/>
                            </p:stCondLst>
                            <p:childTnLst>
                              <p:par>
                                <p:cTn id="54" presetID="2" presetClass="entr" presetSubtype="6" fill="hold" nodeType="afterEffect">
                                  <p:stCondLst>
                                    <p:cond delay="0"/>
                                  </p:stCondLst>
                                  <p:childTnLst>
                                    <p:set>
                                      <p:cBhvr>
                                        <p:cTn id="55" dur="1" fill="hold">
                                          <p:stCondLst>
                                            <p:cond delay="0"/>
                                          </p:stCondLst>
                                        </p:cTn>
                                        <p:tgtEl>
                                          <p:spTgt spid="3">
                                            <p:txEl>
                                              <p:pRg st="16" end="16"/>
                                            </p:txEl>
                                          </p:spTgt>
                                        </p:tgtEl>
                                        <p:attrNameLst>
                                          <p:attrName>style.visibility</p:attrName>
                                        </p:attrNameLst>
                                      </p:cBhvr>
                                      <p:to>
                                        <p:strVal val="visible"/>
                                      </p:to>
                                    </p:set>
                                    <p:anim calcmode="lin" valueType="num">
                                      <p:cBhvr additive="base">
                                        <p:cTn id="56" dur="500" fill="hold"/>
                                        <p:tgtEl>
                                          <p:spTgt spid="3">
                                            <p:txEl>
                                              <p:pRg st="16" end="16"/>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par>
                          <p:cTn id="58" fill="hold">
                            <p:stCondLst>
                              <p:cond delay="5000"/>
                            </p:stCondLst>
                            <p:childTnLst>
                              <p:par>
                                <p:cTn id="59" presetID="2" presetClass="entr" presetSubtype="4" fill="hold" nodeType="afterEffect">
                                  <p:stCondLst>
                                    <p:cond delay="0"/>
                                  </p:stCondLst>
                                  <p:childTnLst>
                                    <p:set>
                                      <p:cBhvr>
                                        <p:cTn id="60" dur="1" fill="hold">
                                          <p:stCondLst>
                                            <p:cond delay="0"/>
                                          </p:stCondLst>
                                        </p:cTn>
                                        <p:tgtEl>
                                          <p:spTgt spid="3">
                                            <p:txEl>
                                              <p:pRg st="17" end="17"/>
                                            </p:txEl>
                                          </p:spTgt>
                                        </p:tgtEl>
                                        <p:attrNameLst>
                                          <p:attrName>style.visibility</p:attrName>
                                        </p:attrNameLst>
                                      </p:cBhvr>
                                      <p:to>
                                        <p:strVal val="visible"/>
                                      </p:to>
                                    </p:set>
                                    <p:anim calcmode="lin" valueType="num">
                                      <p:cBhvr additive="base">
                                        <p:cTn id="61"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Fiches de travail (SVT)</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Démarche :</a:t>
            </a:r>
          </a:p>
          <a:p>
            <a:pPr lvl="1"/>
            <a:r>
              <a:rPr lang="fr-FR" dirty="0" smtClean="0"/>
              <a:t>j</a:t>
            </a:r>
            <a:r>
              <a:rPr lang="fr-FR" dirty="0" smtClean="0"/>
              <a:t>e m’interroge,</a:t>
            </a:r>
            <a:endParaRPr lang="fr-FR" dirty="0" smtClean="0"/>
          </a:p>
          <a:p>
            <a:pPr lvl="1"/>
            <a:r>
              <a:rPr lang="fr-FR" dirty="0" smtClean="0"/>
              <a:t>j</a:t>
            </a:r>
            <a:r>
              <a:rPr lang="fr-FR" dirty="0" smtClean="0"/>
              <a:t>e </a:t>
            </a:r>
            <a:r>
              <a:rPr lang="fr-FR" dirty="0" smtClean="0"/>
              <a:t>cherche à </a:t>
            </a:r>
            <a:r>
              <a:rPr lang="fr-FR" dirty="0" smtClean="0"/>
              <a:t>savoir,</a:t>
            </a:r>
            <a:endParaRPr lang="fr-FR" dirty="0" smtClean="0"/>
          </a:p>
          <a:p>
            <a:pPr lvl="1"/>
            <a:r>
              <a:rPr lang="fr-FR" dirty="0" smtClean="0"/>
              <a:t>j</a:t>
            </a:r>
            <a:r>
              <a:rPr lang="fr-FR" dirty="0" smtClean="0"/>
              <a:t>e résume,</a:t>
            </a:r>
            <a:endParaRPr lang="fr-FR" dirty="0" smtClean="0"/>
          </a:p>
          <a:p>
            <a:pPr lvl="1"/>
            <a:r>
              <a:rPr lang="fr-FR" dirty="0" smtClean="0"/>
              <a:t>j</a:t>
            </a:r>
            <a:r>
              <a:rPr lang="fr-FR" dirty="0" smtClean="0"/>
              <a:t>e m’exerce.</a:t>
            </a:r>
            <a:endParaRPr lang="fr-FR" dirty="0" smtClean="0"/>
          </a:p>
          <a:p>
            <a:pPr marL="514350" indent="-514350">
              <a:buFont typeface="+mj-lt"/>
              <a:buAutoNum type="arabicPeriod"/>
            </a:pPr>
            <a:r>
              <a:rPr lang="fr-FR" dirty="0" smtClean="0"/>
              <a:t>Notre environnement proche</a:t>
            </a:r>
          </a:p>
          <a:p>
            <a:pPr marL="514350" indent="-514350">
              <a:buFont typeface="+mj-lt"/>
              <a:buAutoNum type="arabicPeriod"/>
            </a:pPr>
            <a:r>
              <a:rPr lang="fr-FR" dirty="0" smtClean="0"/>
              <a:t>Identifier les êtres vivants</a:t>
            </a:r>
          </a:p>
          <a:p>
            <a:pPr marL="514350" indent="-514350">
              <a:buFont typeface="+mj-lt"/>
              <a:buAutoNum type="arabicPeriod"/>
            </a:pPr>
            <a:r>
              <a:rPr lang="fr-FR" dirty="0" smtClean="0"/>
              <a:t>Classer les êtres vivants</a:t>
            </a:r>
          </a:p>
          <a:p>
            <a:pPr marL="514350" indent="-514350">
              <a:buFont typeface="+mj-lt"/>
              <a:buAutoNum type="arabicPeriod"/>
            </a:pPr>
            <a:r>
              <a:rPr lang="fr-FR" dirty="0" smtClean="0"/>
              <a:t>La répartition des êtres vivants</a:t>
            </a:r>
          </a:p>
          <a:p>
            <a:pPr marL="514350" indent="-514350">
              <a:buFont typeface="+mj-lt"/>
              <a:buAutoNum type="arabicPeriod"/>
            </a:pPr>
            <a:r>
              <a:rPr lang="fr-FR" dirty="0" smtClean="0"/>
              <a:t>La dispersion des végétaux</a:t>
            </a:r>
          </a:p>
          <a:p>
            <a:pPr marL="514350" indent="-514350">
              <a:buFont typeface="+mj-lt"/>
              <a:buAutoNum type="arabicPeriod"/>
            </a:pPr>
            <a:r>
              <a:rPr lang="fr-FR" dirty="0" smtClean="0"/>
              <a:t>La production des graines et des plantes à fleurs</a:t>
            </a:r>
          </a:p>
        </p:txBody>
      </p:sp>
    </p:spTree>
    <p:custDataLst>
      <p:tags r:id="rId1"/>
    </p:custDataLst>
  </p:cSld>
  <p:clrMapOvr>
    <a:masterClrMapping/>
  </p:clrMapOvr>
  <p:transition advTm="1167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4" presetClass="entr" presetSubtype="16"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par>
                          <p:cTn id="33" fill="hold">
                            <p:stCondLst>
                              <p:cond delay="3000"/>
                            </p:stCondLst>
                            <p:childTnLst>
                              <p:par>
                                <p:cTn id="34" presetID="4" presetClass="entr" presetSubtype="16" fill="hold"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box(in)">
                                      <p:cBhvr>
                                        <p:cTn id="36" dur="500"/>
                                        <p:tgtEl>
                                          <p:spTgt spid="3">
                                            <p:txEl>
                                              <p:pRg st="6" end="6"/>
                                            </p:txEl>
                                          </p:spTgt>
                                        </p:tgtEl>
                                      </p:cBhvr>
                                    </p:animEffect>
                                  </p:childTnLst>
                                </p:cTn>
                              </p:par>
                            </p:childTnLst>
                          </p:cTn>
                        </p:par>
                        <p:par>
                          <p:cTn id="37" fill="hold">
                            <p:stCondLst>
                              <p:cond delay="3500"/>
                            </p:stCondLst>
                            <p:childTnLst>
                              <p:par>
                                <p:cTn id="38" presetID="2" presetClass="entr" presetSubtype="4" fill="hold"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 calcmode="lin" valueType="num">
                                      <p:cBhvr additive="base">
                                        <p:cTn id="4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2" fill="hold">
                            <p:stCondLst>
                              <p:cond delay="4000"/>
                            </p:stCondLst>
                            <p:childTnLst>
                              <p:par>
                                <p:cTn id="43" presetID="2" presetClass="entr" presetSubtype="4" fill="hold" nodeType="after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47" fill="hold">
                            <p:stCondLst>
                              <p:cond delay="4500"/>
                            </p:stCondLst>
                            <p:childTnLst>
                              <p:par>
                                <p:cTn id="48" presetID="2" presetClass="entr" presetSubtype="4" fill="hold"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 calcmode="lin" valueType="num">
                                      <p:cBhvr additive="base">
                                        <p:cTn id="5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52" fill="hold">
                            <p:stCondLst>
                              <p:cond delay="5000"/>
                            </p:stCondLst>
                            <p:childTnLst>
                              <p:par>
                                <p:cTn id="53" presetID="2" presetClass="entr" presetSubtype="4" fill="hold" nodeType="after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6.6"/>
</p:tagLst>
</file>

<file path=ppt/tags/tag10.xml><?xml version="1.0" encoding="utf-8"?>
<p:tagLst xmlns:a="http://schemas.openxmlformats.org/drawingml/2006/main" xmlns:r="http://schemas.openxmlformats.org/officeDocument/2006/relationships" xmlns:p="http://schemas.openxmlformats.org/presentationml/2006/main">
  <p:tag name="TIMING" val="|2.1"/>
</p:tagLst>
</file>

<file path=ppt/tags/tag11.xml><?xml version="1.0" encoding="utf-8"?>
<p:tagLst xmlns:a="http://schemas.openxmlformats.org/drawingml/2006/main" xmlns:r="http://schemas.openxmlformats.org/officeDocument/2006/relationships" xmlns:p="http://schemas.openxmlformats.org/presentationml/2006/main">
  <p:tag name="TIMING" val="|1"/>
</p:tagLst>
</file>

<file path=ppt/tags/tag12.xml><?xml version="1.0" encoding="utf-8"?>
<p:tagLst xmlns:a="http://schemas.openxmlformats.org/drawingml/2006/main" xmlns:r="http://schemas.openxmlformats.org/officeDocument/2006/relationships" xmlns:p="http://schemas.openxmlformats.org/presentationml/2006/main">
  <p:tag name="TIMING" val="|1.5|2.9|2.4"/>
</p:tagLst>
</file>

<file path=ppt/tags/tag13.xml><?xml version="1.0" encoding="utf-8"?>
<p:tagLst xmlns:a="http://schemas.openxmlformats.org/drawingml/2006/main" xmlns:r="http://schemas.openxmlformats.org/officeDocument/2006/relationships" xmlns:p="http://schemas.openxmlformats.org/presentationml/2006/main">
  <p:tag name="TIMING" val="|0.8"/>
</p:tagLst>
</file>

<file path=ppt/tags/tag14.xml><?xml version="1.0" encoding="utf-8"?>
<p:tagLst xmlns:a="http://schemas.openxmlformats.org/drawingml/2006/main" xmlns:r="http://schemas.openxmlformats.org/officeDocument/2006/relationships" xmlns:p="http://schemas.openxmlformats.org/presentationml/2006/main">
  <p:tag name="TIMING" val="|1.2"/>
</p:tagLst>
</file>

<file path=ppt/tags/tag15.xml><?xml version="1.0" encoding="utf-8"?>
<p:tagLst xmlns:a="http://schemas.openxmlformats.org/drawingml/2006/main" xmlns:r="http://schemas.openxmlformats.org/officeDocument/2006/relationships" xmlns:p="http://schemas.openxmlformats.org/presentationml/2006/main">
  <p:tag name="TIMING" val="|4.1"/>
</p:tagLst>
</file>

<file path=ppt/tags/tag16.xml><?xml version="1.0" encoding="utf-8"?>
<p:tagLst xmlns:a="http://schemas.openxmlformats.org/drawingml/2006/main" xmlns:r="http://schemas.openxmlformats.org/officeDocument/2006/relationships" xmlns:p="http://schemas.openxmlformats.org/presentationml/2006/main">
  <p:tag name="TIMING" val="|3.7"/>
</p:tagLst>
</file>

<file path=ppt/tags/tag17.xml><?xml version="1.0" encoding="utf-8"?>
<p:tagLst xmlns:a="http://schemas.openxmlformats.org/drawingml/2006/main" xmlns:r="http://schemas.openxmlformats.org/officeDocument/2006/relationships" xmlns:p="http://schemas.openxmlformats.org/presentationml/2006/main">
  <p:tag name="TIMING" val="|0.4"/>
</p:tagLst>
</file>

<file path=ppt/tags/tag18.xml><?xml version="1.0" encoding="utf-8"?>
<p:tagLst xmlns:a="http://schemas.openxmlformats.org/drawingml/2006/main" xmlns:r="http://schemas.openxmlformats.org/officeDocument/2006/relationships" xmlns:p="http://schemas.openxmlformats.org/presentationml/2006/main">
  <p:tag name="TIMING" val="|30.9"/>
</p:tagLst>
</file>

<file path=ppt/tags/tag19.xml><?xml version="1.0" encoding="utf-8"?>
<p:tagLst xmlns:a="http://schemas.openxmlformats.org/drawingml/2006/main" xmlns:r="http://schemas.openxmlformats.org/officeDocument/2006/relationships" xmlns:p="http://schemas.openxmlformats.org/presentationml/2006/main">
  <p:tag name="TIMING" val="|2.6"/>
</p:tagLst>
</file>

<file path=ppt/tags/tag2.xml><?xml version="1.0" encoding="utf-8"?>
<p:tagLst xmlns:a="http://schemas.openxmlformats.org/drawingml/2006/main" xmlns:r="http://schemas.openxmlformats.org/officeDocument/2006/relationships" xmlns:p="http://schemas.openxmlformats.org/presentationml/2006/main">
  <p:tag name="TIMING" val="|6"/>
</p:tagLst>
</file>

<file path=ppt/tags/tag20.xml><?xml version="1.0" encoding="utf-8"?>
<p:tagLst xmlns:a="http://schemas.openxmlformats.org/drawingml/2006/main" xmlns:r="http://schemas.openxmlformats.org/officeDocument/2006/relationships" xmlns:p="http://schemas.openxmlformats.org/presentationml/2006/main">
  <p:tag name="TIMING" val="|1"/>
</p:tagLst>
</file>

<file path=ppt/tags/tag21.xml><?xml version="1.0" encoding="utf-8"?>
<p:tagLst xmlns:a="http://schemas.openxmlformats.org/drawingml/2006/main" xmlns:r="http://schemas.openxmlformats.org/officeDocument/2006/relationships" xmlns:p="http://schemas.openxmlformats.org/presentationml/2006/main">
  <p:tag name="TIMING" val="|0.9"/>
</p:tagLst>
</file>

<file path=ppt/tags/tag22.xml><?xml version="1.0" encoding="utf-8"?>
<p:tagLst xmlns:a="http://schemas.openxmlformats.org/drawingml/2006/main" xmlns:r="http://schemas.openxmlformats.org/officeDocument/2006/relationships" xmlns:p="http://schemas.openxmlformats.org/presentationml/2006/main">
  <p:tag name="TIMING" val="|1.7"/>
</p:tagLst>
</file>

<file path=ppt/tags/tag23.xml><?xml version="1.0" encoding="utf-8"?>
<p:tagLst xmlns:a="http://schemas.openxmlformats.org/drawingml/2006/main" xmlns:r="http://schemas.openxmlformats.org/officeDocument/2006/relationships" xmlns:p="http://schemas.openxmlformats.org/presentationml/2006/main">
  <p:tag name="TIMING" val="|1.1"/>
</p:tagLst>
</file>

<file path=ppt/tags/tag24.xml><?xml version="1.0" encoding="utf-8"?>
<p:tagLst xmlns:a="http://schemas.openxmlformats.org/drawingml/2006/main" xmlns:r="http://schemas.openxmlformats.org/officeDocument/2006/relationships" xmlns:p="http://schemas.openxmlformats.org/presentationml/2006/main">
  <p:tag name="TIMING" val="|7.2"/>
</p:tagLst>
</file>

<file path=ppt/tags/tag25.xml><?xml version="1.0" encoding="utf-8"?>
<p:tagLst xmlns:a="http://schemas.openxmlformats.org/drawingml/2006/main" xmlns:r="http://schemas.openxmlformats.org/officeDocument/2006/relationships" xmlns:p="http://schemas.openxmlformats.org/presentationml/2006/main">
  <p:tag name="TIMING" val="|2.8"/>
</p:tagLst>
</file>

<file path=ppt/tags/tag26.xml><?xml version="1.0" encoding="utf-8"?>
<p:tagLst xmlns:a="http://schemas.openxmlformats.org/drawingml/2006/main" xmlns:r="http://schemas.openxmlformats.org/officeDocument/2006/relationships" xmlns:p="http://schemas.openxmlformats.org/presentationml/2006/main">
  <p:tag name="TIMING" val="|6.1"/>
</p:tagLst>
</file>

<file path=ppt/tags/tag27.xml><?xml version="1.0" encoding="utf-8"?>
<p:tagLst xmlns:a="http://schemas.openxmlformats.org/drawingml/2006/main" xmlns:r="http://schemas.openxmlformats.org/officeDocument/2006/relationships" xmlns:p="http://schemas.openxmlformats.org/presentationml/2006/main">
  <p:tag name="TIMING" val="|6.4"/>
</p:tagLst>
</file>

<file path=ppt/tags/tag28.xml><?xml version="1.0" encoding="utf-8"?>
<p:tagLst xmlns:a="http://schemas.openxmlformats.org/drawingml/2006/main" xmlns:r="http://schemas.openxmlformats.org/officeDocument/2006/relationships" xmlns:p="http://schemas.openxmlformats.org/presentationml/2006/main">
  <p:tag name="TIMING" val="|3.5"/>
</p:tagLst>
</file>

<file path=ppt/tags/tag29.xml><?xml version="1.0" encoding="utf-8"?>
<p:tagLst xmlns:a="http://schemas.openxmlformats.org/drawingml/2006/main" xmlns:r="http://schemas.openxmlformats.org/officeDocument/2006/relationships" xmlns:p="http://schemas.openxmlformats.org/presentationml/2006/main">
  <p:tag name="TIMING" val="|3"/>
</p:tagLst>
</file>

<file path=ppt/tags/tag3.xml><?xml version="1.0" encoding="utf-8"?>
<p:tagLst xmlns:a="http://schemas.openxmlformats.org/drawingml/2006/main" xmlns:r="http://schemas.openxmlformats.org/officeDocument/2006/relationships" xmlns:p="http://schemas.openxmlformats.org/presentationml/2006/main">
  <p:tag name="TIMING" val="|2.4|2.4"/>
</p:tagLst>
</file>

<file path=ppt/tags/tag30.xml><?xml version="1.0" encoding="utf-8"?>
<p:tagLst xmlns:a="http://schemas.openxmlformats.org/drawingml/2006/main" xmlns:r="http://schemas.openxmlformats.org/officeDocument/2006/relationships" xmlns:p="http://schemas.openxmlformats.org/presentationml/2006/main">
  <p:tag name="TIMING" val="|6.2"/>
</p:tagLst>
</file>

<file path=ppt/tags/tag31.xml><?xml version="1.0" encoding="utf-8"?>
<p:tagLst xmlns:a="http://schemas.openxmlformats.org/drawingml/2006/main" xmlns:r="http://schemas.openxmlformats.org/officeDocument/2006/relationships" xmlns:p="http://schemas.openxmlformats.org/presentationml/2006/main">
  <p:tag name="TIMING" val="|1"/>
</p:tagLst>
</file>

<file path=ppt/tags/tag32.xml><?xml version="1.0" encoding="utf-8"?>
<p:tagLst xmlns:a="http://schemas.openxmlformats.org/drawingml/2006/main" xmlns:r="http://schemas.openxmlformats.org/officeDocument/2006/relationships" xmlns:p="http://schemas.openxmlformats.org/presentationml/2006/main">
  <p:tag name="TIMING" val="|2.7"/>
</p:tagLst>
</file>

<file path=ppt/tags/tag33.xml><?xml version="1.0" encoding="utf-8"?>
<p:tagLst xmlns:a="http://schemas.openxmlformats.org/drawingml/2006/main" xmlns:r="http://schemas.openxmlformats.org/officeDocument/2006/relationships" xmlns:p="http://schemas.openxmlformats.org/presentationml/2006/main">
  <p:tag name="TIMING" val="|8.1"/>
</p:tagLst>
</file>

<file path=ppt/tags/tag34.xml><?xml version="1.0" encoding="utf-8"?>
<p:tagLst xmlns:a="http://schemas.openxmlformats.org/drawingml/2006/main" xmlns:r="http://schemas.openxmlformats.org/officeDocument/2006/relationships" xmlns:p="http://schemas.openxmlformats.org/presentationml/2006/main">
  <p:tag name="TIMING" val="|3.7"/>
</p:tagLst>
</file>

<file path=ppt/tags/tag35.xml><?xml version="1.0" encoding="utf-8"?>
<p:tagLst xmlns:a="http://schemas.openxmlformats.org/drawingml/2006/main" xmlns:r="http://schemas.openxmlformats.org/officeDocument/2006/relationships" xmlns:p="http://schemas.openxmlformats.org/presentationml/2006/main">
  <p:tag name="TIMING" val="|1.8"/>
</p:tagLst>
</file>

<file path=ppt/tags/tag36.xml><?xml version="1.0" encoding="utf-8"?>
<p:tagLst xmlns:a="http://schemas.openxmlformats.org/drawingml/2006/main" xmlns:r="http://schemas.openxmlformats.org/officeDocument/2006/relationships" xmlns:p="http://schemas.openxmlformats.org/presentationml/2006/main">
  <p:tag name="TIMING" val="|0.9"/>
</p:tagLst>
</file>

<file path=ppt/tags/tag37.xml><?xml version="1.0" encoding="utf-8"?>
<p:tagLst xmlns:a="http://schemas.openxmlformats.org/drawingml/2006/main" xmlns:r="http://schemas.openxmlformats.org/officeDocument/2006/relationships" xmlns:p="http://schemas.openxmlformats.org/presentationml/2006/main">
  <p:tag name="TIMING" val="|0.8|7.5"/>
</p:tagLst>
</file>

<file path=ppt/tags/tag38.xml><?xml version="1.0" encoding="utf-8"?>
<p:tagLst xmlns:a="http://schemas.openxmlformats.org/drawingml/2006/main" xmlns:r="http://schemas.openxmlformats.org/officeDocument/2006/relationships" xmlns:p="http://schemas.openxmlformats.org/presentationml/2006/main">
  <p:tag name="TIMING" val="|2.2|2.4"/>
</p:tagLst>
</file>

<file path=ppt/tags/tag39.xml><?xml version="1.0" encoding="utf-8"?>
<p:tagLst xmlns:a="http://schemas.openxmlformats.org/drawingml/2006/main" xmlns:r="http://schemas.openxmlformats.org/officeDocument/2006/relationships" xmlns:p="http://schemas.openxmlformats.org/presentationml/2006/main">
  <p:tag name="TIMING" val="|2.4"/>
</p:tagLst>
</file>

<file path=ppt/tags/tag4.xml><?xml version="1.0" encoding="utf-8"?>
<p:tagLst xmlns:a="http://schemas.openxmlformats.org/drawingml/2006/main" xmlns:r="http://schemas.openxmlformats.org/officeDocument/2006/relationships" xmlns:p="http://schemas.openxmlformats.org/presentationml/2006/main">
  <p:tag name="TIMING" val="|1"/>
</p:tagLst>
</file>

<file path=ppt/tags/tag40.xml><?xml version="1.0" encoding="utf-8"?>
<p:tagLst xmlns:a="http://schemas.openxmlformats.org/drawingml/2006/main" xmlns:r="http://schemas.openxmlformats.org/officeDocument/2006/relationships" xmlns:p="http://schemas.openxmlformats.org/presentationml/2006/main">
  <p:tag name="TIMING" val="|1.6|12.6"/>
</p:tagLst>
</file>

<file path=ppt/tags/tag41.xml><?xml version="1.0" encoding="utf-8"?>
<p:tagLst xmlns:a="http://schemas.openxmlformats.org/drawingml/2006/main" xmlns:r="http://schemas.openxmlformats.org/officeDocument/2006/relationships" xmlns:p="http://schemas.openxmlformats.org/presentationml/2006/main">
  <p:tag name="TIMING" val="|4"/>
</p:tagLst>
</file>

<file path=ppt/tags/tag5.xml><?xml version="1.0" encoding="utf-8"?>
<p:tagLst xmlns:a="http://schemas.openxmlformats.org/drawingml/2006/main" xmlns:r="http://schemas.openxmlformats.org/officeDocument/2006/relationships" xmlns:p="http://schemas.openxmlformats.org/presentationml/2006/main">
  <p:tag name="TIMING" val="|2.1"/>
</p:tagLst>
</file>

<file path=ppt/tags/tag6.xml><?xml version="1.0" encoding="utf-8"?>
<p:tagLst xmlns:a="http://schemas.openxmlformats.org/drawingml/2006/main" xmlns:r="http://schemas.openxmlformats.org/officeDocument/2006/relationships" xmlns:p="http://schemas.openxmlformats.org/presentationml/2006/main">
  <p:tag name="TIMING" val="|0.8"/>
</p:tagLst>
</file>

<file path=ppt/tags/tag7.xml><?xml version="1.0" encoding="utf-8"?>
<p:tagLst xmlns:a="http://schemas.openxmlformats.org/drawingml/2006/main" xmlns:r="http://schemas.openxmlformats.org/officeDocument/2006/relationships" xmlns:p="http://schemas.openxmlformats.org/presentationml/2006/main">
  <p:tag name="TIMING" val="|1.5"/>
</p:tagLst>
</file>

<file path=ppt/tags/tag8.xml><?xml version="1.0" encoding="utf-8"?>
<p:tagLst xmlns:a="http://schemas.openxmlformats.org/drawingml/2006/main" xmlns:r="http://schemas.openxmlformats.org/officeDocument/2006/relationships" xmlns:p="http://schemas.openxmlformats.org/presentationml/2006/main">
  <p:tag name="TIMING" val="|1"/>
</p:tagLst>
</file>

<file path=ppt/tags/tag9.xml><?xml version="1.0" encoding="utf-8"?>
<p:tagLst xmlns:a="http://schemas.openxmlformats.org/drawingml/2006/main" xmlns:r="http://schemas.openxmlformats.org/officeDocument/2006/relationships" xmlns:p="http://schemas.openxmlformats.org/presentationml/2006/main">
  <p:tag name="TIMING" val="|15.4|11.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833</TotalTime>
  <Words>1326</Words>
  <Application>Microsoft Office PowerPoint</Application>
  <PresentationFormat>Affichage à l'écran (4:3)</PresentationFormat>
  <Paragraphs>337</Paragraphs>
  <Slides>45</Slides>
  <Notes>7</Notes>
  <HiddenSlides>0</HiddenSlides>
  <MMClips>0</MMClips>
  <ScaleCrop>false</ScaleCrop>
  <HeadingPairs>
    <vt:vector size="4" baseType="variant">
      <vt:variant>
        <vt:lpstr>Thème</vt:lpstr>
      </vt:variant>
      <vt:variant>
        <vt:i4>1</vt:i4>
      </vt:variant>
      <vt:variant>
        <vt:lpstr>Titres des diapositives</vt:lpstr>
      </vt:variant>
      <vt:variant>
        <vt:i4>45</vt:i4>
      </vt:variant>
    </vt:vector>
  </HeadingPairs>
  <TitlesOfParts>
    <vt:vector size="46" baseType="lpstr">
      <vt:lpstr>Débit</vt:lpstr>
      <vt:lpstr>Le mur des sciences*</vt:lpstr>
      <vt:lpstr>Une priorité, trois axes</vt:lpstr>
      <vt:lpstr>Le jardin « bio »</vt:lpstr>
      <vt:lpstr>Le respect de l’environnement</vt:lpstr>
      <vt:lpstr>Message aux pollueurs</vt:lpstr>
      <vt:lpstr>Notre questionnement de départ</vt:lpstr>
      <vt:lpstr>Message aux pollueurs</vt:lpstr>
      <vt:lpstr>Questionnaire (Vrai ou Faux) sur le compost</vt:lpstr>
      <vt:lpstr>Fiches de travail (SVT)</vt:lpstr>
      <vt:lpstr>Un partenariat scientifique</vt:lpstr>
      <vt:lpstr>Diapositive 11</vt:lpstr>
      <vt:lpstr>Le blé</vt:lpstr>
      <vt:lpstr>Le blé …. nos cahiers (1)</vt:lpstr>
      <vt:lpstr>Le blé …. nos cahiers (2)</vt:lpstr>
      <vt:lpstr>Le blé …. nos cahiers (3)</vt:lpstr>
      <vt:lpstr>Le blé …. nos cahiers (4)</vt:lpstr>
      <vt:lpstr>Le blé …. nos cahiers (5)</vt:lpstr>
      <vt:lpstr>Le blé : le tallage</vt:lpstr>
      <vt:lpstr>Le blé dans les jardinières</vt:lpstr>
      <vt:lpstr>La préparation du terrain</vt:lpstr>
      <vt:lpstr>Nos expériences </vt:lpstr>
      <vt:lpstr>Nos expériences (1)</vt:lpstr>
      <vt:lpstr>Nos expériences (2)</vt:lpstr>
      <vt:lpstr>Nos expériences (3)</vt:lpstr>
      <vt:lpstr>Le blé : en pleine terre</vt:lpstr>
      <vt:lpstr>La découverte des  chauve-souris</vt:lpstr>
      <vt:lpstr>Une de couverture des dossiers « chauve-souris »</vt:lpstr>
      <vt:lpstr>Evaluation des dossiers « chauve-souris »</vt:lpstr>
      <vt:lpstr>Ce que nous avons retenu</vt:lpstr>
      <vt:lpstr>La fabrication des nichoirs</vt:lpstr>
      <vt:lpstr>Les panneaux signalétiques pour le sentier botanique de Savaghju</vt:lpstr>
      <vt:lpstr>L’herbier (1)</vt:lpstr>
      <vt:lpstr>L’herbier (2)</vt:lpstr>
      <vt:lpstr>L‘herbier (3)</vt:lpstr>
      <vt:lpstr>L’herbier (4)</vt:lpstr>
      <vt:lpstr>L’herbier (5)</vt:lpstr>
      <vt:lpstr>L’herbier (6)</vt:lpstr>
      <vt:lpstr>Les panneaux signalétiques pour                      le sentier botanique</vt:lpstr>
      <vt:lpstr>Les panneaux signalétiques  (calcul et mesures)</vt:lpstr>
      <vt:lpstr>Les panneaux signalétiques (patrons)</vt:lpstr>
      <vt:lpstr>Les panneaux signalétiques : réalisation </vt:lpstr>
      <vt:lpstr>La sortie à Savaghju</vt:lpstr>
      <vt:lpstr>     Evaluation</vt:lpstr>
      <vt:lpstr>Et l’an prochain…</vt:lpstr>
      <vt:lpstr>Les élèves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mur de sciences</dc:title>
  <dc:creator>Luciani</dc:creator>
  <cp:lastModifiedBy>Luciani</cp:lastModifiedBy>
  <cp:revision>56</cp:revision>
  <dcterms:created xsi:type="dcterms:W3CDTF">2012-05-28T12:55:42Z</dcterms:created>
  <dcterms:modified xsi:type="dcterms:W3CDTF">2012-06-03T21:19:37Z</dcterms:modified>
</cp:coreProperties>
</file>